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notesMasterIdLst>
    <p:notesMasterId r:id="rId56"/>
  </p:notesMasterIdLst>
  <p:sldIdLst>
    <p:sldId id="310" r:id="rId2"/>
    <p:sldId id="257" r:id="rId3"/>
    <p:sldId id="315" r:id="rId4"/>
    <p:sldId id="323" r:id="rId5"/>
    <p:sldId id="307" r:id="rId6"/>
    <p:sldId id="262" r:id="rId7"/>
    <p:sldId id="312" r:id="rId8"/>
    <p:sldId id="311" r:id="rId9"/>
    <p:sldId id="326" r:id="rId10"/>
    <p:sldId id="324" r:id="rId11"/>
    <p:sldId id="265" r:id="rId12"/>
    <p:sldId id="314" r:id="rId13"/>
    <p:sldId id="266" r:id="rId14"/>
    <p:sldId id="267" r:id="rId15"/>
    <p:sldId id="306" r:id="rId16"/>
    <p:sldId id="269" r:id="rId17"/>
    <p:sldId id="270" r:id="rId18"/>
    <p:sldId id="305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08" r:id="rId32"/>
    <p:sldId id="313" r:id="rId33"/>
    <p:sldId id="309" r:id="rId34"/>
    <p:sldId id="286" r:id="rId35"/>
    <p:sldId id="287" r:id="rId36"/>
    <p:sldId id="288" r:id="rId37"/>
    <p:sldId id="290" r:id="rId38"/>
    <p:sldId id="317" r:id="rId39"/>
    <p:sldId id="291" r:id="rId40"/>
    <p:sldId id="292" r:id="rId41"/>
    <p:sldId id="293" r:id="rId42"/>
    <p:sldId id="325" r:id="rId43"/>
    <p:sldId id="294" r:id="rId44"/>
    <p:sldId id="295" r:id="rId45"/>
    <p:sldId id="318" r:id="rId46"/>
    <p:sldId id="319" r:id="rId47"/>
    <p:sldId id="320" r:id="rId48"/>
    <p:sldId id="321" r:id="rId49"/>
    <p:sldId id="322" r:id="rId50"/>
    <p:sldId id="299" r:id="rId51"/>
    <p:sldId id="300" r:id="rId52"/>
    <p:sldId id="301" r:id="rId53"/>
    <p:sldId id="302" r:id="rId54"/>
    <p:sldId id="303" r:id="rId55"/>
  </p:sldIdLst>
  <p:sldSz cx="9144000" cy="5143500" type="screen16x9"/>
  <p:notesSz cx="6858000" cy="9144000"/>
  <p:embeddedFontLst>
    <p:embeddedFont>
      <p:font typeface="Gentium Basic" charset="0"/>
      <p:regular r:id="rId57"/>
      <p:bold r:id="rId58"/>
      <p:italic r:id="rId59"/>
      <p:boldItalic r:id="rId60"/>
    </p:embeddedFont>
    <p:embeddedFont>
      <p:font typeface="Cambria" pitchFamily="18" charset="0"/>
      <p:regular r:id="rId61"/>
      <p:bold r:id="rId62"/>
      <p:italic r:id="rId63"/>
      <p:boldItalic r:id="rId64"/>
    </p:embeddedFont>
    <p:embeddedFont>
      <p:font typeface="Verdana" pitchFamily="34" charset="0"/>
      <p:regular r:id="rId65"/>
      <p:bold r:id="rId66"/>
      <p:italic r:id="rId67"/>
      <p:boldItalic r:id="rId68"/>
    </p:embeddedFont>
    <p:embeddedFont>
      <p:font typeface="Calibri" pitchFamily="34" charset="0"/>
      <p:regular r:id="rId69"/>
      <p:bold r:id="rId70"/>
      <p:italic r:id="rId71"/>
      <p:boldItalic r:id="rId72"/>
    </p:embeddedFont>
    <p:embeddedFont>
      <p:font typeface="Segoe UI" pitchFamily="34" charset="0"/>
      <p:regular r:id="rId73"/>
      <p:bold r:id="rId74"/>
      <p:italic r:id="rId75"/>
      <p:boldItalic r:id="rId76"/>
    </p:embeddedFont>
    <p:embeddedFont>
      <p:font typeface="Cambria Math" pitchFamily="18" charset="0"/>
      <p:regular r:id="rId77"/>
    </p:embeddedFont>
    <p:embeddedFont>
      <p:font typeface="Wingdings 3" pitchFamily="18" charset="2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sastras" initials="ps" lastIdx="4" clrIdx="0"/>
  <p:cmAuthor id="1" name="Ben Herila" initials="BWH" lastIdx="3" clrIdx="1"/>
  <p:cmAuthor id="2" name=" " initials="MSOffice" lastIdx="1" clrIdx="2"/>
  <p:cmAuthor id="3" name="avd" initials="avd" lastIdx="18" clrIdx="3"/>
  <p:cmAuthor id="4" name="Andy van Dam" initials="AvD" lastIdx="5" clrIdx="4"/>
  <p:cmAuthor id="5" name="Andy van Dam" initials="avd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4" autoAdjust="0"/>
    <p:restoredTop sz="94660"/>
  </p:normalViewPr>
  <p:slideViewPr>
    <p:cSldViewPr>
      <p:cViewPr>
        <p:scale>
          <a:sx n="168" d="100"/>
          <a:sy n="168" d="100"/>
        </p:scale>
        <p:origin x="-7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712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2-11-28T22:10:43" idx="4">
    <p:pos x="4220" y="588"/>
    <p:text>dave - i believe the illumination lecture credits two people, not just kajiya, witht this eqn (as i've noted several times already) - plse be consistent!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2-11-28T21:41:10.673" idx="2">
    <p:pos x="4881" y="1287"/>
    <p:text>this isn't just the FF matrix - use the entire constant matrix from S12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94437-1C96-4517-A8E2-E50803D5BD64}" type="datetimeFigureOut">
              <a:rPr lang="en-US" smtClean="0"/>
              <a:pPr/>
              <a:t>11/28/2012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07DC2-D8F0-47F0-B1C2-5436023AE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5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8496F3-ECA1-44EF-961C-B3A97EF487C9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8496F3-ECA1-44EF-961C-B3A97EF487C9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9B98EA-00FF-49EE-BA69-4EC35443BBC9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BBA795-C361-45CF-A558-417241000001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9790F9-AFC0-4F20-A01B-D1A3C93E010E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025A2E-D7DA-45ED-8AF0-8B7294002A8C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7BF851-7D43-4DA4-AF46-D1914F0FE802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8DDF16-E24F-4C97-9725-31FB0C6A681C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910EA9-04C9-48F4-AB19-6626B5DE598C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F6AE2A-6ECB-4780-BAB5-170BAF83D8E4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DEE1C2-4130-4040-859D-2EBF205BF520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AA26A8-5CF0-4D8A-BB62-117F8DEA355D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21741E-64DF-44E1-BA7A-9A36F84ACE7C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9A0573-C7FE-4408-9D43-D2DA857A242C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cmo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5EE189-F3C6-41D0-81D7-44D3501D3550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591D69-47E7-4F0C-BCCE-CFF0D27C2FD7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5CA65-7038-459B-BA18-EDD7E4610EC4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 txBox="1">
            <a:spLocks noGrp="1" noChangeArrowheads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93" tIns="43247" rIns="86493" bIns="43247" anchor="b"/>
          <a:lstStyle/>
          <a:p>
            <a:pPr algn="r"/>
            <a:fld id="{B592EB26-67C2-48EF-A431-A6E2016EC297}" type="slidenum">
              <a:rPr lang="en-US" sz="1100"/>
              <a:pPr algn="r"/>
              <a:t>29</a:t>
            </a:fld>
            <a:endParaRPr lang="en-US" sz="11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5DEC2-3C21-4D0E-A26E-45C4BCB59179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910EA9-04C9-48F4-AB19-6626B5DE598C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E75888-8E94-459B-A96C-99E800AE2155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182318-26F5-47E3-A87D-003B8D2C1E91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01392-FD9D-43A7-8696-5458FD3AB253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3BB5-14D4-4E4D-B108-8D8C68705003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A3BB5-14D4-4E4D-B108-8D8C68705003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402745-39CF-4CFD-9F4F-7BC71FCD68F0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740980-179F-4C82-8289-AA6B2A26FF9C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40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78B0C-BC62-4105-A514-024EFD62B633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81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233F10-7967-4C1B-80A2-C8509068D430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58F034-F49A-4682-A29C-932D7D528863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31901F-5B61-47FD-B816-6E34735FD1D3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4B4F-0D40-4967-8C12-64B7386CCE3A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4B4F-0D40-4967-8C12-64B7386CCE3A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A54B4F-0D40-4967-8C12-64B7386CCE3A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39822E-45E0-4CE6-9213-615397F0DEEA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47547A-B953-4096-B685-FDBC9892ED56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0C79DA-D2CE-4424-AEFB-D30767FDAE9D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539B0-A490-44F6-893B-8EAC4F1A5C43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80554-5B99-4DB9-B28E-254D3D3711F4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2CCBED-FC72-4BCD-B87A-441EA47B5F6C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FA4CE-BD50-4856-B5FD-2E9F3CF4BB33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FA4CE-BD50-4856-B5FD-2E9F3CF4BB33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FA4CE-BD50-4856-B5FD-2E9F3CF4BB33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8496F3-ECA1-44EF-961C-B3A97EF487C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57200" y="3786188"/>
            <a:ext cx="8242300" cy="51435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1" name="Rectangle 20"/>
          <p:cNvSpPr/>
          <p:nvPr/>
        </p:nvSpPr>
        <p:spPr>
          <a:xfrm>
            <a:off x="457200" y="2736056"/>
            <a:ext cx="8229600" cy="96012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736056"/>
            <a:ext cx="8001000" cy="960120"/>
          </a:xfrm>
          <a:prstGeom prst="rect">
            <a:avLst/>
          </a:prstGeom>
        </p:spPr>
        <p:txBody>
          <a:bodyPr anchor="t" anchorCtr="0"/>
          <a:lstStyle>
            <a:lvl1pPr algn="r">
              <a:defRPr sz="32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3786188"/>
            <a:ext cx="8001001" cy="514350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32" name="Rectangle 31"/>
          <p:cNvSpPr/>
          <p:nvPr/>
        </p:nvSpPr>
        <p:spPr>
          <a:xfrm>
            <a:off x="4572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" name="Rectangle 1"/>
          <p:cNvSpPr/>
          <p:nvPr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84883"/>
            <a:ext cx="8229600" cy="30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0985" y="857250"/>
            <a:ext cx="3801533" cy="37290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5719" y="857251"/>
            <a:ext cx="3801533" cy="18216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5719" y="2764632"/>
            <a:ext cx="3801533" cy="18216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600">
                <a:latin typeface="Cambria" pitchFamily="18" charset="0"/>
              </a:defRPr>
            </a:lvl3pPr>
            <a:lvl4pPr>
              <a:defRPr sz="1400">
                <a:latin typeface="Cambria" pitchFamily="18" charset="0"/>
              </a:defRPr>
            </a:lvl4pPr>
            <a:lvl5pPr>
              <a:defRPr sz="1200">
                <a:latin typeface="Cambria" pitchFamily="18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fld id="{B8B90F2E-46B0-45EA-A1F9-4FCD0A9E6703}" type="datetimeFigureOut">
              <a:rPr lang="en-US" smtClean="0"/>
              <a:pPr/>
              <a:t>11/28/2012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57200" y="4800600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76800" y="4764881"/>
            <a:ext cx="1066800" cy="274320"/>
          </a:xfrm>
          <a:prstGeom prst="rect">
            <a:avLst/>
          </a:prstGeom>
        </p:spPr>
        <p:txBody>
          <a:bodyPr/>
          <a:lstStyle/>
          <a:p>
            <a:fld id="{B8B90F2E-46B0-45EA-A1F9-4FCD0A9E6703}" type="datetimeFigureOut">
              <a:rPr lang="en-US" smtClean="0"/>
              <a:pPr/>
              <a:t>11/28/2012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1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cs123 	</a:t>
            </a:r>
            <a:r>
              <a:rPr lang="en-US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INTRODUCTION</a:t>
            </a:r>
            <a:r>
              <a:rPr lang="en-US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TO COMPUTER GRAPHICS</a:t>
            </a:r>
            <a:endParaRPr lang="en-US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286000" y="4800600"/>
            <a:ext cx="51054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4800600"/>
            <a:ext cx="175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Andries van Dam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7" r:id="rId10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4.wmf"/><Relationship Id="rId4" Type="http://schemas.openxmlformats.org/officeDocument/2006/relationships/image" Target="../media/image16.png"/><Relationship Id="rId9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2.wmf"/><Relationship Id="rId4" Type="http://schemas.openxmlformats.org/officeDocument/2006/relationships/image" Target="../media/image23.png"/><Relationship Id="rId9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://www.cs.brown.edu/exploratories/freeSoftware/catalogs/lighting_and_shading.html" TargetMode="Externa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3.jpe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9.wmf"/><Relationship Id="rId4" Type="http://schemas.openxmlformats.org/officeDocument/2006/relationships/image" Target="../media/image42.png"/><Relationship Id="rId9" Type="http://schemas.openxmlformats.org/officeDocument/2006/relationships/oleObject" Target="../embeddings/oleObject1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l.acm.org/citation.cfm?id=32517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raphics.cornell.edu/online/box/compare.html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4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rown.edu/exploratories/freeSoftware/catalogs/lighting_and_shading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57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-sop.inria.fr/reves/Basilic/2007/DSDD07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1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ucsd.edu/~henrik/papers/book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7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Introduction</a:t>
            </a:r>
            <a:r>
              <a:rPr lang="en-US" dirty="0" smtClean="0">
                <a:latin typeface="Cambria" pitchFamily="18" charset="0"/>
              </a:rPr>
              <a:t> to </a:t>
            </a:r>
            <a:r>
              <a:rPr lang="en-US" dirty="0" err="1" smtClean="0">
                <a:latin typeface="Cambria" pitchFamily="18" charset="0"/>
              </a:rPr>
              <a:t>Radiosity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867150"/>
            <a:ext cx="8001001" cy="43338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Andries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van </a:t>
            </a:r>
            <a:r>
              <a:rPr lang="en-US" dirty="0"/>
              <a:t>Dam, John F. Hughes</a:t>
            </a: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13097" y="4417189"/>
            <a:ext cx="283712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Calibri" pitchFamily="34" charset="0"/>
                <a:cs typeface="Calibri" pitchFamily="34" charset="0"/>
              </a:rPr>
              <a:t>Applets by Nick 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Diakopoulos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84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Radiosity</a:t>
            </a:r>
            <a:r>
              <a:rPr lang="en-US" dirty="0" smtClean="0"/>
              <a:t> Formulation (1/2)</a:t>
            </a:r>
            <a:endParaRPr lang="en-US" dirty="0"/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508000" y="941691"/>
            <a:ext cx="4902200" cy="3727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>
                <a:latin typeface="Cambria" pitchFamily="18" charset="0"/>
              </a:rPr>
              <a:t>Amount of light/</a:t>
            </a:r>
            <a:r>
              <a:rPr lang="en-US" dirty="0" err="1">
                <a:latin typeface="Cambria" pitchFamily="18" charset="0"/>
              </a:rPr>
              <a:t>radiosity</a:t>
            </a:r>
            <a:r>
              <a:rPr lang="en-US" dirty="0">
                <a:latin typeface="Cambria" pitchFamily="18" charset="0"/>
              </a:rPr>
              <a:t>/energy a patch </a:t>
            </a:r>
            <a:r>
              <a:rPr lang="en-US" i="1" dirty="0" smtClean="0">
                <a:latin typeface="Cambria" pitchFamily="18" charset="0"/>
              </a:rPr>
              <a:t>i </a:t>
            </a:r>
            <a:r>
              <a:rPr lang="en-US" dirty="0" smtClean="0">
                <a:latin typeface="Cambria" pitchFamily="18" charset="0"/>
              </a:rPr>
              <a:t>finally </a:t>
            </a:r>
            <a:r>
              <a:rPr lang="en-US" dirty="0">
                <a:latin typeface="Cambria" pitchFamily="18" charset="0"/>
              </a:rPr>
              <a:t>emits is initial emission plus sum of emissions due to </a:t>
            </a:r>
            <a:r>
              <a:rPr lang="en-US" dirty="0" smtClean="0">
                <a:latin typeface="Cambria" pitchFamily="18" charset="0"/>
              </a:rPr>
              <a:t>other </a:t>
            </a:r>
            <a:r>
              <a:rPr lang="en-US" i="1" dirty="0">
                <a:latin typeface="Cambria" pitchFamily="18" charset="0"/>
              </a:rPr>
              <a:t>n</a:t>
            </a:r>
            <a:r>
              <a:rPr lang="en-US" dirty="0">
                <a:latin typeface="Cambria" pitchFamily="18" charset="0"/>
              </a:rPr>
              <a:t>-1 patches in scene emitting to this patch:  recursive definition.  Note:  </a:t>
            </a:r>
            <a:r>
              <a:rPr lang="en-US" i="1" dirty="0" err="1">
                <a:latin typeface="Cambria" pitchFamily="18" charset="0"/>
              </a:rPr>
              <a:t>E</a:t>
            </a:r>
            <a:r>
              <a:rPr lang="en-US" i="1" baseline="-25000" dirty="0" err="1">
                <a:latin typeface="Cambria" pitchFamily="18" charset="0"/>
              </a:rPr>
              <a:t>i</a:t>
            </a:r>
            <a:r>
              <a:rPr lang="en-US" dirty="0">
                <a:latin typeface="Cambria" pitchFamily="18" charset="0"/>
              </a:rPr>
              <a:t> is non-zero only for </a:t>
            </a:r>
            <a:r>
              <a:rPr lang="en-US" dirty="0" smtClean="0">
                <a:latin typeface="Cambria" pitchFamily="18" charset="0"/>
              </a:rPr>
              <a:t>luminaires.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dirty="0" smtClean="0">
              <a:latin typeface="Cambria" pitchFamily="18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dirty="0">
              <a:latin typeface="Cambria" pitchFamily="18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dirty="0" smtClean="0">
              <a:latin typeface="Cambria" pitchFamily="18" charset="0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dirty="0" smtClean="0">
                <a:latin typeface="Cambria" pitchFamily="18" charset="0"/>
              </a:rPr>
              <a:t>Energy </a:t>
            </a:r>
            <a:r>
              <a:rPr lang="en-US" dirty="0">
                <a:latin typeface="Cambria" pitchFamily="18" charset="0"/>
              </a:rPr>
              <a:t>= light energy = </a:t>
            </a:r>
            <a:r>
              <a:rPr lang="en-US" dirty="0" err="1">
                <a:latin typeface="Cambria" pitchFamily="18" charset="0"/>
              </a:rPr>
              <a:t>radiosity</a:t>
            </a:r>
            <a:r>
              <a:rPr lang="en-US" dirty="0">
                <a:latin typeface="Cambria" pitchFamily="18" charset="0"/>
              </a:rPr>
              <a:t> for our purposes – </a:t>
            </a:r>
            <a:r>
              <a:rPr lang="en-US" dirty="0" smtClean="0">
                <a:latin typeface="Cambria" pitchFamily="18" charset="0"/>
              </a:rPr>
              <a:t>but it </a:t>
            </a:r>
            <a:r>
              <a:rPr lang="en-US" dirty="0">
                <a:latin typeface="Cambria" pitchFamily="18" charset="0"/>
              </a:rPr>
              <a:t>should really be rate, i.e., energy/unit time…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000" dirty="0">
              <a:latin typeface="Cambria" pitchFamily="18" charset="0"/>
            </a:endParaRPr>
          </a:p>
        </p:txBody>
      </p:sp>
      <p:graphicFrame>
        <p:nvGraphicFramePr>
          <p:cNvPr id="31" name="Object 10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8153"/>
              </p:ext>
            </p:extLst>
          </p:nvPr>
        </p:nvGraphicFramePr>
        <p:xfrm>
          <a:off x="1447800" y="2581471"/>
          <a:ext cx="2819400" cy="657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1" name="Equation" r:id="rId4" imgW="1396800" imgH="355320" progId="Equation.3">
                  <p:embed/>
                </p:oleObj>
              </mc:Choice>
              <mc:Fallback>
                <p:oleObj name="Equation" r:id="rId4" imgW="13968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581471"/>
                        <a:ext cx="2819400" cy="6572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5390316" y="1460469"/>
            <a:ext cx="3486417" cy="2019300"/>
            <a:chOff x="4896923" y="657016"/>
            <a:chExt cx="4341788" cy="1718194"/>
          </a:xfrm>
        </p:grpSpPr>
        <p:sp>
          <p:nvSpPr>
            <p:cNvPr id="33" name="Text Box 1060"/>
            <p:cNvSpPr txBox="1">
              <a:spLocks noChangeArrowheads="1"/>
            </p:cNvSpPr>
            <p:nvPr/>
          </p:nvSpPr>
          <p:spPr bwMode="auto">
            <a:xfrm>
              <a:off x="5989293" y="1890504"/>
              <a:ext cx="1904780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mbria" pitchFamily="18" charset="0"/>
                </a:rPr>
                <a:t>Receiver, </a:t>
              </a:r>
              <a:r>
                <a:rPr lang="en-US" sz="1600" dirty="0" err="1">
                  <a:latin typeface="Cambria" pitchFamily="18" charset="0"/>
                </a:rPr>
                <a:t>patch</a:t>
              </a:r>
              <a:r>
                <a:rPr lang="en-US" sz="1600" b="1" i="1" baseline="-25000" dirty="0" err="1">
                  <a:latin typeface="Cambria" pitchFamily="18" charset="0"/>
                </a:rPr>
                <a:t>i</a:t>
              </a:r>
              <a:endParaRPr lang="en-US" sz="1600" b="1" i="1" baseline="-25000" dirty="0">
                <a:latin typeface="Cambria" pitchFamily="18" charset="0"/>
              </a:endParaRPr>
            </a:p>
          </p:txBody>
        </p:sp>
        <p:sp>
          <p:nvSpPr>
            <p:cNvPr id="34" name="Freeform 1050"/>
            <p:cNvSpPr>
              <a:spLocks/>
            </p:cNvSpPr>
            <p:nvPr/>
          </p:nvSpPr>
          <p:spPr bwMode="auto">
            <a:xfrm>
              <a:off x="5358527" y="1036826"/>
              <a:ext cx="467783" cy="282179"/>
            </a:xfrm>
            <a:custGeom>
              <a:avLst/>
              <a:gdLst>
                <a:gd name="T0" fmla="*/ 0 w 375"/>
                <a:gd name="T1" fmla="*/ 2147483647 h 402"/>
                <a:gd name="T2" fmla="*/ 2147483647 w 375"/>
                <a:gd name="T3" fmla="*/ 0 h 402"/>
                <a:gd name="T4" fmla="*/ 2147483647 w 375"/>
                <a:gd name="T5" fmla="*/ 2147483647 h 402"/>
                <a:gd name="T6" fmla="*/ 2147483647 w 375"/>
                <a:gd name="T7" fmla="*/ 2147483647 h 402"/>
                <a:gd name="T8" fmla="*/ 0 w 375"/>
                <a:gd name="T9" fmla="*/ 2147483647 h 4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402"/>
                <a:gd name="T17" fmla="*/ 375 w 375"/>
                <a:gd name="T18" fmla="*/ 402 h 4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402">
                  <a:moveTo>
                    <a:pt x="0" y="234"/>
                  </a:moveTo>
                  <a:lnTo>
                    <a:pt x="275" y="0"/>
                  </a:lnTo>
                  <a:lnTo>
                    <a:pt x="375" y="248"/>
                  </a:lnTo>
                  <a:lnTo>
                    <a:pt x="201" y="402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5" name="Freeform 1051"/>
            <p:cNvSpPr>
              <a:spLocks/>
            </p:cNvSpPr>
            <p:nvPr/>
          </p:nvSpPr>
          <p:spPr bwMode="auto">
            <a:xfrm>
              <a:off x="6141694" y="972532"/>
              <a:ext cx="713316" cy="245269"/>
            </a:xfrm>
            <a:custGeom>
              <a:avLst/>
              <a:gdLst>
                <a:gd name="T0" fmla="*/ 2147483647 w 569"/>
                <a:gd name="T1" fmla="*/ 2147483647 h 348"/>
                <a:gd name="T2" fmla="*/ 0 w 569"/>
                <a:gd name="T3" fmla="*/ 0 h 348"/>
                <a:gd name="T4" fmla="*/ 2147483647 w 569"/>
                <a:gd name="T5" fmla="*/ 0 h 348"/>
                <a:gd name="T6" fmla="*/ 2147483647 w 569"/>
                <a:gd name="T7" fmla="*/ 2147483647 h 348"/>
                <a:gd name="T8" fmla="*/ 2147483647 w 569"/>
                <a:gd name="T9" fmla="*/ 214748364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9"/>
                <a:gd name="T16" fmla="*/ 0 h 348"/>
                <a:gd name="T17" fmla="*/ 569 w 569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9" h="348">
                  <a:moveTo>
                    <a:pt x="140" y="348"/>
                  </a:moveTo>
                  <a:lnTo>
                    <a:pt x="0" y="0"/>
                  </a:lnTo>
                  <a:lnTo>
                    <a:pt x="569" y="0"/>
                  </a:lnTo>
                  <a:lnTo>
                    <a:pt x="502" y="335"/>
                  </a:lnTo>
                  <a:lnTo>
                    <a:pt x="140" y="34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6" name="Freeform 1052"/>
            <p:cNvSpPr>
              <a:spLocks/>
            </p:cNvSpPr>
            <p:nvPr/>
          </p:nvSpPr>
          <p:spPr bwMode="auto">
            <a:xfrm>
              <a:off x="8188509" y="1126123"/>
              <a:ext cx="645584" cy="329803"/>
            </a:xfrm>
            <a:custGeom>
              <a:avLst/>
              <a:gdLst>
                <a:gd name="T0" fmla="*/ 0 w 516"/>
                <a:gd name="T1" fmla="*/ 2147483647 h 469"/>
                <a:gd name="T2" fmla="*/ 2147483647 w 516"/>
                <a:gd name="T3" fmla="*/ 0 h 469"/>
                <a:gd name="T4" fmla="*/ 2147483647 w 516"/>
                <a:gd name="T5" fmla="*/ 2147483647 h 469"/>
                <a:gd name="T6" fmla="*/ 2147483647 w 516"/>
                <a:gd name="T7" fmla="*/ 2147483647 h 469"/>
                <a:gd name="T8" fmla="*/ 0 w 516"/>
                <a:gd name="T9" fmla="*/ 2147483647 h 4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6"/>
                <a:gd name="T16" fmla="*/ 0 h 469"/>
                <a:gd name="T17" fmla="*/ 516 w 516"/>
                <a:gd name="T18" fmla="*/ 469 h 4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6" h="469">
                  <a:moveTo>
                    <a:pt x="0" y="268"/>
                  </a:moveTo>
                  <a:lnTo>
                    <a:pt x="268" y="0"/>
                  </a:lnTo>
                  <a:lnTo>
                    <a:pt x="516" y="422"/>
                  </a:lnTo>
                  <a:lnTo>
                    <a:pt x="174" y="469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7" name="Freeform 1053"/>
            <p:cNvSpPr>
              <a:spLocks/>
            </p:cNvSpPr>
            <p:nvPr/>
          </p:nvSpPr>
          <p:spPr bwMode="auto">
            <a:xfrm>
              <a:off x="6615826" y="1735723"/>
              <a:ext cx="878416" cy="216694"/>
            </a:xfrm>
            <a:custGeom>
              <a:avLst/>
              <a:gdLst>
                <a:gd name="T0" fmla="*/ 2147483647 w 703"/>
                <a:gd name="T1" fmla="*/ 0 h 308"/>
                <a:gd name="T2" fmla="*/ 0 w 703"/>
                <a:gd name="T3" fmla="*/ 2147483647 h 308"/>
                <a:gd name="T4" fmla="*/ 2147483647 w 703"/>
                <a:gd name="T5" fmla="*/ 2147483647 h 308"/>
                <a:gd name="T6" fmla="*/ 2147483647 w 703"/>
                <a:gd name="T7" fmla="*/ 2147483647 h 308"/>
                <a:gd name="T8" fmla="*/ 2147483647 w 703"/>
                <a:gd name="T9" fmla="*/ 0 h 3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3"/>
                <a:gd name="T16" fmla="*/ 0 h 308"/>
                <a:gd name="T17" fmla="*/ 703 w 703"/>
                <a:gd name="T18" fmla="*/ 308 h 3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3" h="308">
                  <a:moveTo>
                    <a:pt x="194" y="0"/>
                  </a:moveTo>
                  <a:lnTo>
                    <a:pt x="0" y="308"/>
                  </a:lnTo>
                  <a:lnTo>
                    <a:pt x="703" y="308"/>
                  </a:lnTo>
                  <a:lnTo>
                    <a:pt x="589" y="1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8" name="Line 1054"/>
            <p:cNvSpPr>
              <a:spLocks noChangeShapeType="1"/>
            </p:cNvSpPr>
            <p:nvPr/>
          </p:nvSpPr>
          <p:spPr bwMode="auto">
            <a:xfrm>
              <a:off x="5623109" y="1185655"/>
              <a:ext cx="1373717" cy="6310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9" name="Line 1055"/>
            <p:cNvSpPr>
              <a:spLocks noChangeShapeType="1"/>
            </p:cNvSpPr>
            <p:nvPr/>
          </p:nvSpPr>
          <p:spPr bwMode="auto">
            <a:xfrm>
              <a:off x="6500468" y="1080999"/>
              <a:ext cx="524933" cy="7203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40" name="Line 1056"/>
            <p:cNvSpPr>
              <a:spLocks noChangeShapeType="1"/>
            </p:cNvSpPr>
            <p:nvPr/>
          </p:nvSpPr>
          <p:spPr bwMode="auto">
            <a:xfrm flipH="1">
              <a:off x="7047626" y="1329720"/>
              <a:ext cx="1430867" cy="494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41" name="Text Box 1057"/>
            <p:cNvSpPr txBox="1">
              <a:spLocks noChangeArrowheads="1"/>
            </p:cNvSpPr>
            <p:nvPr/>
          </p:nvSpPr>
          <p:spPr bwMode="auto">
            <a:xfrm>
              <a:off x="4896923" y="799328"/>
              <a:ext cx="1092370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mbria" pitchFamily="18" charset="0"/>
                </a:rPr>
                <a:t>Sender</a:t>
              </a:r>
              <a:r>
                <a:rPr lang="en-US" sz="1600" b="1" i="1" baseline="-25000" dirty="0">
                  <a:latin typeface="Cambria" pitchFamily="18" charset="0"/>
                </a:rPr>
                <a:t>1</a:t>
              </a:r>
            </a:p>
          </p:txBody>
        </p:sp>
        <p:sp>
          <p:nvSpPr>
            <p:cNvPr id="42" name="Text Box 1058"/>
            <p:cNvSpPr txBox="1">
              <a:spLocks noChangeArrowheads="1"/>
            </p:cNvSpPr>
            <p:nvPr/>
          </p:nvSpPr>
          <p:spPr bwMode="auto">
            <a:xfrm>
              <a:off x="5989293" y="657016"/>
              <a:ext cx="1092370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mbria" pitchFamily="18" charset="0"/>
                </a:rPr>
                <a:t>Sender</a:t>
              </a:r>
              <a:r>
                <a:rPr lang="en-US" sz="1600" b="1" i="1" baseline="-25000" dirty="0">
                  <a:latin typeface="Cambria" pitchFamily="18" charset="0"/>
                </a:rPr>
                <a:t>2</a:t>
              </a:r>
            </a:p>
          </p:txBody>
        </p:sp>
        <p:sp>
          <p:nvSpPr>
            <p:cNvPr id="43" name="Text Box 1059"/>
            <p:cNvSpPr txBox="1">
              <a:spLocks noChangeArrowheads="1"/>
            </p:cNvSpPr>
            <p:nvPr/>
          </p:nvSpPr>
          <p:spPr bwMode="auto">
            <a:xfrm>
              <a:off x="8144344" y="845015"/>
              <a:ext cx="1094367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latin typeface="Cambria" pitchFamily="18" charset="0"/>
                </a:rPr>
                <a:t>Sender</a:t>
              </a:r>
              <a:r>
                <a:rPr lang="en-US" sz="1600" b="1" i="1" baseline="-25000" dirty="0" err="1">
                  <a:latin typeface="Cambria" pitchFamily="18" charset="0"/>
                </a:rPr>
                <a:t>n</a:t>
              </a:r>
              <a:endParaRPr lang="en-US" sz="1600" b="1" i="1" baseline="-25000" dirty="0">
                <a:latin typeface="Cambria" pitchFamily="18" charset="0"/>
              </a:endParaRPr>
            </a:p>
          </p:txBody>
        </p:sp>
        <p:sp>
          <p:nvSpPr>
            <p:cNvPr id="44" name="Text Box 1061"/>
            <p:cNvSpPr txBox="1">
              <a:spLocks noChangeArrowheads="1"/>
            </p:cNvSpPr>
            <p:nvPr/>
          </p:nvSpPr>
          <p:spPr bwMode="auto">
            <a:xfrm>
              <a:off x="7278342" y="810607"/>
              <a:ext cx="421616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mbria" pitchFamily="18" charset="0"/>
                </a:rPr>
                <a:t>…</a:t>
              </a:r>
            </a:p>
          </p:txBody>
        </p:sp>
      </p:grpSp>
      <p:sp>
        <p:nvSpPr>
          <p:cNvPr id="2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10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05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Radiosity</a:t>
            </a:r>
            <a:r>
              <a:rPr lang="en-US" dirty="0" smtClean="0"/>
              <a:t> Formulation (2/2)</a:t>
            </a:r>
            <a:endParaRPr lang="en-US" dirty="0"/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563880" y="1200150"/>
            <a:ext cx="8195959" cy="3505200"/>
          </a:xfrm>
          <a:prstGeom prst="rect">
            <a:avLst/>
          </a:prstGeom>
          <a:solidFill>
            <a:srgbClr val="FFFFFF">
              <a:alpha val="65881"/>
            </a:srgbClr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b="1" i="1" dirty="0">
                <a:latin typeface="Cambria" pitchFamily="18" charset="0"/>
              </a:rPr>
              <a:t>B</a:t>
            </a:r>
            <a:r>
              <a:rPr lang="en-US" sz="1800" b="1" i="1" baseline="-25000" dirty="0">
                <a:latin typeface="Cambria" pitchFamily="18" charset="0"/>
              </a:rPr>
              <a:t>i</a:t>
            </a:r>
            <a:r>
              <a:rPr lang="en-US" sz="1800" b="1" dirty="0">
                <a:latin typeface="Cambria" pitchFamily="18" charset="0"/>
              </a:rPr>
              <a:t>:</a:t>
            </a:r>
            <a:r>
              <a:rPr lang="en-US" sz="1800" dirty="0">
                <a:latin typeface="Cambria" pitchFamily="18" charset="0"/>
              </a:rPr>
              <a:t> </a:t>
            </a:r>
            <a:r>
              <a:rPr lang="en-US" sz="1800" b="1" dirty="0">
                <a:latin typeface="Cambria" pitchFamily="18" charset="0"/>
              </a:rPr>
              <a:t>final</a:t>
            </a:r>
            <a:r>
              <a:rPr lang="en-US" sz="1800" dirty="0">
                <a:latin typeface="Cambria" pitchFamily="18" charset="0"/>
              </a:rPr>
              <a:t> amount of energy radiating from </a:t>
            </a:r>
            <a:r>
              <a:rPr lang="en-US" sz="1800" i="1" dirty="0" err="1">
                <a:latin typeface="Cambria" pitchFamily="18" charset="0"/>
              </a:rPr>
              <a:t>i</a:t>
            </a:r>
            <a:r>
              <a:rPr lang="en-US" sz="1800" dirty="0" err="1">
                <a:latin typeface="Cambria" pitchFamily="18" charset="0"/>
              </a:rPr>
              <a:t>’th</a:t>
            </a:r>
            <a:r>
              <a:rPr lang="en-US" sz="1800" dirty="0">
                <a:latin typeface="Cambria" pitchFamily="18" charset="0"/>
              </a:rPr>
              <a:t> patch – </a:t>
            </a:r>
            <a:r>
              <a:rPr lang="en-US" sz="1800" dirty="0" smtClean="0">
                <a:latin typeface="Cambria" pitchFamily="18" charset="0"/>
              </a:rPr>
              <a:t>unknown to be computed</a:t>
            </a:r>
            <a:endParaRPr lang="en-US" sz="1800" dirty="0">
              <a:latin typeface="Cambria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b="1" i="1" dirty="0" err="1" smtClean="0">
                <a:latin typeface="Cambria" pitchFamily="18" charset="0"/>
              </a:rPr>
              <a:t>E</a:t>
            </a:r>
            <a:r>
              <a:rPr lang="en-US" sz="1800" b="1" i="1" baseline="-25000" dirty="0" err="1" smtClean="0">
                <a:latin typeface="Cambria" pitchFamily="18" charset="0"/>
              </a:rPr>
              <a:t>i</a:t>
            </a:r>
            <a:r>
              <a:rPr lang="en-US" sz="1800" b="1" dirty="0">
                <a:latin typeface="Cambria" pitchFamily="18" charset="0"/>
              </a:rPr>
              <a:t>:</a:t>
            </a:r>
            <a:r>
              <a:rPr lang="en-US" sz="1800" dirty="0">
                <a:latin typeface="Cambria" pitchFamily="18" charset="0"/>
              </a:rPr>
              <a:t>  </a:t>
            </a:r>
            <a:r>
              <a:rPr lang="en-US" sz="1800" b="1" dirty="0" smtClean="0">
                <a:latin typeface="Cambria" pitchFamily="18" charset="0"/>
              </a:rPr>
              <a:t>initial</a:t>
            </a:r>
            <a:r>
              <a:rPr lang="en-US" sz="1800" dirty="0" smtClean="0">
                <a:latin typeface="Cambria" pitchFamily="18" charset="0"/>
              </a:rPr>
              <a:t> </a:t>
            </a:r>
            <a:r>
              <a:rPr lang="en-US" sz="1800" dirty="0">
                <a:latin typeface="Cambria" pitchFamily="18" charset="0"/>
              </a:rPr>
              <a:t>amount of energy radiating from </a:t>
            </a:r>
            <a:r>
              <a:rPr lang="en-US" sz="1800" i="1" dirty="0" err="1">
                <a:latin typeface="Cambria" pitchFamily="18" charset="0"/>
              </a:rPr>
              <a:t>i</a:t>
            </a:r>
            <a:r>
              <a:rPr lang="en-US" sz="1800" dirty="0" err="1">
                <a:latin typeface="Cambria" pitchFamily="18" charset="0"/>
              </a:rPr>
              <a:t>’th</a:t>
            </a:r>
            <a:r>
              <a:rPr lang="en-US" sz="1800" dirty="0">
                <a:latin typeface="Cambria" pitchFamily="18" charset="0"/>
              </a:rPr>
              <a:t> </a:t>
            </a:r>
            <a:r>
              <a:rPr lang="en-US" sz="1800" dirty="0" smtClean="0">
                <a:latin typeface="Cambria" pitchFamily="18" charset="0"/>
              </a:rPr>
              <a:t>patch (non-zero for luminaires)</a:t>
            </a:r>
            <a:endParaRPr lang="en-US" sz="1800" dirty="0">
              <a:latin typeface="Cambria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b="1" i="1" dirty="0" err="1" smtClean="0">
                <a:latin typeface="Cambria" pitchFamily="18" charset="0"/>
              </a:rPr>
              <a:t>B</a:t>
            </a:r>
            <a:r>
              <a:rPr lang="en-US" sz="1800" b="1" i="1" baseline="-25000" dirty="0" err="1" smtClean="0">
                <a:latin typeface="Cambria" pitchFamily="18" charset="0"/>
              </a:rPr>
              <a:t>j</a:t>
            </a:r>
            <a:r>
              <a:rPr lang="en-US" sz="1800" b="1" dirty="0" smtClean="0">
                <a:latin typeface="Cambria" pitchFamily="18" charset="0"/>
              </a:rPr>
              <a:t>:  final </a:t>
            </a:r>
            <a:r>
              <a:rPr lang="en-US" sz="1800" dirty="0" smtClean="0">
                <a:latin typeface="Cambria" pitchFamily="18" charset="0"/>
              </a:rPr>
              <a:t>amount </a:t>
            </a:r>
            <a:r>
              <a:rPr lang="en-US" sz="1800" dirty="0">
                <a:latin typeface="Cambria" pitchFamily="18" charset="0"/>
              </a:rPr>
              <a:t>of energy radiating from </a:t>
            </a:r>
            <a:r>
              <a:rPr lang="en-US" sz="1800" i="1" dirty="0" err="1">
                <a:latin typeface="Cambria" pitchFamily="18" charset="0"/>
              </a:rPr>
              <a:t>j</a:t>
            </a:r>
            <a:r>
              <a:rPr lang="en-US" sz="1800" dirty="0" err="1">
                <a:latin typeface="Cambria" pitchFamily="18" charset="0"/>
              </a:rPr>
              <a:t>’th</a:t>
            </a:r>
            <a:r>
              <a:rPr lang="en-US" sz="1800" dirty="0">
                <a:latin typeface="Cambria" pitchFamily="18" charset="0"/>
              </a:rPr>
              <a:t> patch</a:t>
            </a:r>
          </a:p>
          <a:p>
            <a:pPr>
              <a:lnSpc>
                <a:spcPct val="110000"/>
              </a:lnSpc>
            </a:pPr>
            <a:r>
              <a:rPr lang="en-US" sz="1800" b="1" i="1" dirty="0" err="1">
                <a:latin typeface="Cambria" pitchFamily="18" charset="0"/>
              </a:rPr>
              <a:t>F</a:t>
            </a:r>
            <a:r>
              <a:rPr lang="en-US" sz="1800" b="1" i="1" baseline="-25000" dirty="0" err="1">
                <a:latin typeface="Cambria" pitchFamily="18" charset="0"/>
              </a:rPr>
              <a:t>j</a:t>
            </a:r>
            <a:r>
              <a:rPr lang="en-US" sz="1800" b="1" i="1" baseline="-25000" dirty="0">
                <a:latin typeface="Cambria" pitchFamily="18" charset="0"/>
              </a:rPr>
              <a:t>-i</a:t>
            </a:r>
            <a:r>
              <a:rPr lang="en-US" sz="1800" b="1" dirty="0">
                <a:latin typeface="Cambria" pitchFamily="18" charset="0"/>
              </a:rPr>
              <a:t>: fraction</a:t>
            </a:r>
            <a:r>
              <a:rPr lang="en-US" sz="1800" dirty="0">
                <a:latin typeface="Cambria" pitchFamily="18" charset="0"/>
              </a:rPr>
              <a:t> </a:t>
            </a:r>
            <a:r>
              <a:rPr lang="en-US" sz="1800" dirty="0" smtClean="0">
                <a:latin typeface="Cambria" pitchFamily="18" charset="0"/>
              </a:rPr>
              <a:t>(proportion) of </a:t>
            </a:r>
            <a:r>
              <a:rPr lang="en-US" sz="1800" dirty="0">
                <a:latin typeface="Cambria" pitchFamily="18" charset="0"/>
              </a:rPr>
              <a:t>energy </a:t>
            </a:r>
            <a:r>
              <a:rPr lang="en-US" sz="1800" i="1" dirty="0" err="1">
                <a:latin typeface="Cambria" pitchFamily="18" charset="0"/>
              </a:rPr>
              <a:t>B</a:t>
            </a:r>
            <a:r>
              <a:rPr lang="en-US" sz="1800" i="1" baseline="-25000" dirty="0" err="1">
                <a:latin typeface="Cambria" pitchFamily="18" charset="0"/>
              </a:rPr>
              <a:t>j</a:t>
            </a:r>
            <a:r>
              <a:rPr lang="en-US" sz="1800" dirty="0">
                <a:latin typeface="Cambria" pitchFamily="18" charset="0"/>
              </a:rPr>
              <a:t> emitted by </a:t>
            </a:r>
            <a:r>
              <a:rPr lang="en-US" sz="1800" i="1" dirty="0" err="1">
                <a:latin typeface="Cambria" pitchFamily="18" charset="0"/>
              </a:rPr>
              <a:t>j</a:t>
            </a:r>
            <a:r>
              <a:rPr lang="en-US" sz="1800" dirty="0" err="1">
                <a:latin typeface="Cambria" pitchFamily="18" charset="0"/>
              </a:rPr>
              <a:t>’th</a:t>
            </a:r>
            <a:r>
              <a:rPr lang="en-US" sz="1800" dirty="0">
                <a:latin typeface="Cambria" pitchFamily="18" charset="0"/>
              </a:rPr>
              <a:t> patch that is gathered by </a:t>
            </a:r>
            <a:r>
              <a:rPr lang="en-US" sz="1800" i="1" dirty="0" err="1">
                <a:latin typeface="Cambria" pitchFamily="18" charset="0"/>
              </a:rPr>
              <a:t>i</a:t>
            </a:r>
            <a:r>
              <a:rPr lang="en-US" sz="1800" dirty="0" err="1">
                <a:latin typeface="Cambria" pitchFamily="18" charset="0"/>
              </a:rPr>
              <a:t>’th</a:t>
            </a:r>
            <a:r>
              <a:rPr lang="en-US" sz="1800" dirty="0">
                <a:latin typeface="Cambria" pitchFamily="18" charset="0"/>
              </a:rPr>
              <a:t> patch </a:t>
            </a:r>
            <a:r>
              <a:rPr lang="en-US" sz="1800" dirty="0" smtClean="0">
                <a:latin typeface="Cambria" pitchFamily="18" charset="0"/>
              </a:rPr>
              <a:t>(</a:t>
            </a:r>
            <a:r>
              <a:rPr lang="en-US" sz="1800" b="1" dirty="0" smtClean="0">
                <a:latin typeface="Cambria" pitchFamily="18" charset="0"/>
              </a:rPr>
              <a:t>geometric relationship  </a:t>
            </a:r>
            <a:r>
              <a:rPr lang="en-US" sz="1800" dirty="0">
                <a:latin typeface="Cambria" pitchFamily="18" charset="0"/>
              </a:rPr>
              <a:t>between </a:t>
            </a:r>
            <a:r>
              <a:rPr lang="en-US" sz="1800" i="1" dirty="0" err="1">
                <a:latin typeface="Cambria" pitchFamily="18" charset="0"/>
              </a:rPr>
              <a:t>i</a:t>
            </a:r>
            <a:r>
              <a:rPr lang="en-US" sz="1800" dirty="0" err="1">
                <a:latin typeface="Cambria" pitchFamily="18" charset="0"/>
              </a:rPr>
              <a:t>’th</a:t>
            </a:r>
            <a:r>
              <a:rPr lang="en-US" sz="1800" dirty="0">
                <a:latin typeface="Cambria" pitchFamily="18" charset="0"/>
              </a:rPr>
              <a:t> and </a:t>
            </a:r>
            <a:r>
              <a:rPr lang="en-US" sz="1800" i="1" dirty="0" err="1">
                <a:latin typeface="Cambria" pitchFamily="18" charset="0"/>
              </a:rPr>
              <a:t>j</a:t>
            </a:r>
            <a:r>
              <a:rPr lang="en-US" sz="1800" dirty="0" err="1">
                <a:latin typeface="Cambria" pitchFamily="18" charset="0"/>
              </a:rPr>
              <a:t>’th</a:t>
            </a:r>
            <a:r>
              <a:rPr lang="en-US" sz="1800" dirty="0">
                <a:latin typeface="Cambria" pitchFamily="18" charset="0"/>
              </a:rPr>
              <a:t> patches </a:t>
            </a:r>
            <a:r>
              <a:rPr lang="en-US" sz="1800" dirty="0" smtClean="0">
                <a:latin typeface="Cambria" pitchFamily="18" charset="0"/>
              </a:rPr>
              <a:t>: </a:t>
            </a:r>
            <a:r>
              <a:rPr lang="en-US" sz="1800" dirty="0">
                <a:latin typeface="Cambria" pitchFamily="18" charset="0"/>
              </a:rPr>
              <a:t>distance, relative angles between patches, and patch </a:t>
            </a:r>
            <a:r>
              <a:rPr lang="en-US" sz="1800" dirty="0" smtClean="0">
                <a:latin typeface="Cambria" pitchFamily="18" charset="0"/>
              </a:rPr>
              <a:t>size, a fraction called </a:t>
            </a:r>
            <a:r>
              <a:rPr lang="en-US" sz="1800" b="1" dirty="0">
                <a:latin typeface="Cambria" pitchFamily="18" charset="0"/>
              </a:rPr>
              <a:t>f</a:t>
            </a:r>
            <a:r>
              <a:rPr lang="en-US" sz="1800" b="1" dirty="0" smtClean="0">
                <a:latin typeface="Cambria" pitchFamily="18" charset="0"/>
              </a:rPr>
              <a:t>orm factor</a:t>
            </a:r>
            <a:r>
              <a:rPr lang="en-US" sz="1800" dirty="0" smtClean="0">
                <a:latin typeface="Cambria" pitchFamily="18" charset="0"/>
              </a:rPr>
              <a:t>)</a:t>
            </a:r>
            <a:endParaRPr lang="en-US" sz="1800" dirty="0">
              <a:latin typeface="Cambria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b="1" i="1" dirty="0" err="1">
                <a:latin typeface="Cambria" pitchFamily="18" charset="0"/>
              </a:rPr>
              <a:t>F</a:t>
            </a:r>
            <a:r>
              <a:rPr lang="en-US" sz="1800" b="1" i="1" baseline="-25000" dirty="0" err="1">
                <a:latin typeface="Cambria" pitchFamily="18" charset="0"/>
              </a:rPr>
              <a:t>j-i</a:t>
            </a:r>
            <a:r>
              <a:rPr lang="en-US" sz="1800" b="1" i="1" dirty="0">
                <a:latin typeface="Cambria" pitchFamily="18" charset="0"/>
              </a:rPr>
              <a:t> </a:t>
            </a:r>
            <a:r>
              <a:rPr lang="en-US" sz="1800" b="1" i="1" dirty="0" err="1">
                <a:latin typeface="Cambria" pitchFamily="18" charset="0"/>
              </a:rPr>
              <a:t>B</a:t>
            </a:r>
            <a:r>
              <a:rPr lang="en-US" sz="1800" b="1" i="1" baseline="-25000" dirty="0" err="1">
                <a:latin typeface="Cambria" pitchFamily="18" charset="0"/>
              </a:rPr>
              <a:t>j</a:t>
            </a:r>
            <a:r>
              <a:rPr lang="en-US" sz="1800" b="1" dirty="0">
                <a:latin typeface="Cambria" pitchFamily="18" charset="0"/>
              </a:rPr>
              <a:t>:</a:t>
            </a:r>
            <a:r>
              <a:rPr lang="en-US" sz="1800" dirty="0">
                <a:latin typeface="Cambria" pitchFamily="18" charset="0"/>
              </a:rPr>
              <a:t> </a:t>
            </a:r>
            <a:r>
              <a:rPr lang="en-US" sz="1800" b="1" dirty="0">
                <a:latin typeface="Cambria" pitchFamily="18" charset="0"/>
              </a:rPr>
              <a:t>total</a:t>
            </a:r>
            <a:r>
              <a:rPr lang="en-US" sz="1800" dirty="0">
                <a:latin typeface="Cambria" pitchFamily="18" charset="0"/>
              </a:rPr>
              <a:t> amount of patch </a:t>
            </a:r>
            <a:r>
              <a:rPr lang="en-US" sz="1800" i="1" dirty="0">
                <a:latin typeface="Cambria" pitchFamily="18" charset="0"/>
              </a:rPr>
              <a:t>j</a:t>
            </a:r>
            <a:r>
              <a:rPr lang="en-US" sz="1800" dirty="0">
                <a:latin typeface="Cambria" pitchFamily="18" charset="0"/>
              </a:rPr>
              <a:t>'s energy sent to patch </a:t>
            </a:r>
            <a:r>
              <a:rPr lang="en-US" sz="1800" i="1" dirty="0" err="1">
                <a:latin typeface="Cambria" pitchFamily="18" charset="0"/>
              </a:rPr>
              <a:t>i</a:t>
            </a:r>
            <a:endParaRPr lang="en-US" sz="1800" i="1" dirty="0">
              <a:latin typeface="Cambria" pitchFamily="18" charset="0"/>
            </a:endParaRPr>
          </a:p>
          <a:p>
            <a:pPr>
              <a:lnSpc>
                <a:spcPct val="110000"/>
              </a:lnSpc>
            </a:pPr>
            <a:r>
              <a:rPr lang="el-GR" sz="1800" b="1" i="1" dirty="0">
                <a:latin typeface="Cambria" pitchFamily="18" charset="0"/>
              </a:rPr>
              <a:t>ρ</a:t>
            </a:r>
            <a:r>
              <a:rPr lang="en-US" sz="1800" b="1" i="1" baseline="-25000" dirty="0">
                <a:latin typeface="Cambria" pitchFamily="18" charset="0"/>
              </a:rPr>
              <a:t>i</a:t>
            </a:r>
            <a:r>
              <a:rPr lang="en-US" sz="1800" b="1" dirty="0">
                <a:latin typeface="Cambria" pitchFamily="18" charset="0"/>
              </a:rPr>
              <a:t>:</a:t>
            </a:r>
            <a:r>
              <a:rPr lang="en-US" sz="1800" dirty="0">
                <a:latin typeface="Cambria" pitchFamily="18" charset="0"/>
              </a:rPr>
              <a:t>  </a:t>
            </a:r>
            <a:r>
              <a:rPr lang="en-US" sz="1800" b="1" dirty="0">
                <a:latin typeface="Cambria" pitchFamily="18" charset="0"/>
              </a:rPr>
              <a:t>fraction</a:t>
            </a:r>
            <a:r>
              <a:rPr lang="en-US" sz="1800" dirty="0">
                <a:latin typeface="Cambria" pitchFamily="18" charset="0"/>
              </a:rPr>
              <a:t> of incoming energy to a patch that is then exported in next iteration (related to diffuse reflection coefficient, </a:t>
            </a:r>
            <a:r>
              <a:rPr lang="en-US" sz="1800" i="1" dirty="0" err="1">
                <a:latin typeface="Cambria" pitchFamily="18" charset="0"/>
              </a:rPr>
              <a:t>k</a:t>
            </a:r>
            <a:r>
              <a:rPr lang="en-US" sz="1800" i="1" baseline="-25000" dirty="0" err="1">
                <a:latin typeface="Cambria" pitchFamily="18" charset="0"/>
              </a:rPr>
              <a:t>d</a:t>
            </a:r>
            <a:r>
              <a:rPr lang="en-US" sz="1800" dirty="0">
                <a:latin typeface="Cambria" pitchFamily="18" charset="0"/>
              </a:rPr>
              <a:t>, in simple illumination </a:t>
            </a:r>
            <a:r>
              <a:rPr lang="en-US" sz="1800" dirty="0" smtClean="0">
                <a:latin typeface="Cambria" pitchFamily="18" charset="0"/>
              </a:rPr>
              <a:t>model, i.e., how absorbing vs. reflecting the material is – typically small)</a:t>
            </a:r>
            <a:endParaRPr lang="en-US" sz="1800" dirty="0">
              <a:latin typeface="Cambria" pitchFamily="18" charset="0"/>
            </a:endParaRP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11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08400"/>
              </p:ext>
            </p:extLst>
          </p:nvPr>
        </p:nvGraphicFramePr>
        <p:xfrm>
          <a:off x="6096000" y="438150"/>
          <a:ext cx="24384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" name="Equation" r:id="rId4" imgW="1396800" imgH="355320" progId="Equation.3">
                  <p:embed/>
                </p:oleObj>
              </mc:Choice>
              <mc:Fallback>
                <p:oleObj name="Equation" r:id="rId4" imgW="1396800" imgH="355320" progId="Equation.3">
                  <p:embed/>
                  <p:pic>
                    <p:nvPicPr>
                      <p:cNvPr id="0" name="Object 10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38150"/>
                        <a:ext cx="243840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834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2" name="Picture 106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430" y="3638550"/>
            <a:ext cx="367618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3" name="Rectangle 1035"/>
          <p:cNvSpPr>
            <a:spLocks noChangeArrowheads="1"/>
          </p:cNvSpPr>
          <p:nvPr/>
        </p:nvSpPr>
        <p:spPr bwMode="auto">
          <a:xfrm>
            <a:off x="844552" y="2419350"/>
            <a:ext cx="7620000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4320" indent="-274320">
              <a:lnSpc>
                <a:spcPct val="8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1600" dirty="0">
                <a:latin typeface="Cambria" pitchFamily="18" charset="0"/>
              </a:rPr>
              <a:t>Thus:</a:t>
            </a:r>
          </a:p>
          <a:p>
            <a:pPr marL="274320" indent="-274320">
              <a:lnSpc>
                <a:spcPct val="8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1600" dirty="0">
                <a:latin typeface="Cambria" pitchFamily="18" charset="0"/>
              </a:rPr>
              <a:t>Rewrite as a vector product:</a:t>
            </a:r>
          </a:p>
          <a:p>
            <a:pPr marL="274320" indent="-274320">
              <a:lnSpc>
                <a:spcPct val="8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1600" dirty="0" smtClean="0">
              <a:latin typeface="Cambria" pitchFamily="18" charset="0"/>
            </a:endParaRPr>
          </a:p>
          <a:p>
            <a:pPr marL="274320" indent="-274320">
              <a:lnSpc>
                <a:spcPct val="8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1600" dirty="0">
              <a:latin typeface="Cambria" pitchFamily="18" charset="0"/>
            </a:endParaRPr>
          </a:p>
          <a:p>
            <a:pPr marL="274320" indent="-274320">
              <a:lnSpc>
                <a:spcPct val="8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1600" dirty="0">
              <a:latin typeface="Cambria" pitchFamily="18" charset="0"/>
            </a:endParaRPr>
          </a:p>
          <a:p>
            <a:pPr marL="274320" indent="-274320">
              <a:lnSpc>
                <a:spcPct val="80000"/>
              </a:lnSpc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1600" dirty="0">
                <a:latin typeface="Cambria" pitchFamily="18" charset="0"/>
              </a:rPr>
              <a:t>And the whole system:</a:t>
            </a:r>
          </a:p>
        </p:txBody>
      </p:sp>
      <p:graphicFrame>
        <p:nvGraphicFramePr>
          <p:cNvPr id="13324" name="Object 10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410396"/>
              </p:ext>
            </p:extLst>
          </p:nvPr>
        </p:nvGraphicFramePr>
        <p:xfrm>
          <a:off x="1982283" y="2419350"/>
          <a:ext cx="4273453" cy="24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4" name="Equation" r:id="rId5" imgW="2336800" imgH="203200" progId="Equation.3">
                  <p:embed/>
                </p:oleObj>
              </mc:Choice>
              <mc:Fallback>
                <p:oleObj name="Equation" r:id="rId5" imgW="2336800" imgH="2032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283" y="2419350"/>
                        <a:ext cx="4273453" cy="2447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5" name="Object 10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076742"/>
              </p:ext>
            </p:extLst>
          </p:nvPr>
        </p:nvGraphicFramePr>
        <p:xfrm>
          <a:off x="2331666" y="2800350"/>
          <a:ext cx="315473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5" name="Equation" r:id="rId7" imgW="2831760" imgH="914400" progId="Equation.3">
                  <p:embed/>
                </p:oleObj>
              </mc:Choice>
              <mc:Fallback>
                <p:oleObj name="Equation" r:id="rId7" imgW="2831760" imgH="914400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1666" y="2800350"/>
                        <a:ext cx="3154733" cy="804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3" name="Object 10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877102"/>
              </p:ext>
            </p:extLst>
          </p:nvPr>
        </p:nvGraphicFramePr>
        <p:xfrm>
          <a:off x="1447800" y="1340178"/>
          <a:ext cx="2487084" cy="477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6" name="Equation" r:id="rId9" imgW="1396394" imgH="355446" progId="Equation.3">
                  <p:embed/>
                </p:oleObj>
              </mc:Choice>
              <mc:Fallback>
                <p:oleObj name="Equation" r:id="rId9" imgW="1396394" imgH="355446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340178"/>
                        <a:ext cx="2487084" cy="47773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2" name="Object 10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525575"/>
              </p:ext>
            </p:extLst>
          </p:nvPr>
        </p:nvGraphicFramePr>
        <p:xfrm>
          <a:off x="1447800" y="1818809"/>
          <a:ext cx="2444172" cy="449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7" name="Equation" r:id="rId11" imgW="1295400" imgH="368300" progId="Equation.3">
                  <p:embed/>
                </p:oleObj>
              </mc:Choice>
              <mc:Fallback>
                <p:oleObj name="Equation" r:id="rId11" imgW="1295400" imgH="36830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818809"/>
                        <a:ext cx="2444172" cy="4491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Text Box 25"/>
          <p:cNvSpPr txBox="1">
            <a:spLocks noChangeArrowheads="1"/>
          </p:cNvSpPr>
          <p:nvPr/>
        </p:nvSpPr>
        <p:spPr bwMode="auto">
          <a:xfrm>
            <a:off x="844552" y="1003384"/>
            <a:ext cx="2819683" cy="300083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/>
            </a:lvl1pPr>
            <a:lvl2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>
                <a:solidFill>
                  <a:schemeClr val="tx2"/>
                </a:solidFill>
              </a:defRPr>
            </a:lvl2pPr>
            <a:lvl3pPr marL="822960" indent="-228600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/>
            </a:lvl3pPr>
            <a:lvl4pPr marL="1097280" indent="-228600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/>
            </a:lvl4pPr>
            <a:lvl5pPr marL="1371600" indent="-228600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/>
            </a:lvl5pPr>
            <a:lvl6pPr marL="1645920" indent="-182880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smtClean="0"/>
            </a:lvl6pPr>
            <a:lvl7pPr marL="1828800" indent="-182880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smtClean="0"/>
            </a:lvl7pPr>
            <a:lvl8pPr marL="2011680" indent="-182880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smtClean="0"/>
            </a:lvl8pPr>
            <a:lvl9pPr marL="2194560" indent="-182880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smtClean="0"/>
            </a:lvl9pPr>
          </a:lstStyle>
          <a:p>
            <a:r>
              <a:rPr lang="en-US" sz="2100" dirty="0" smtClean="0">
                <a:latin typeface="Cambria" pitchFamily="18" charset="0"/>
              </a:rPr>
              <a:t>From </a:t>
            </a:r>
            <a:r>
              <a:rPr lang="en-US" sz="2100" dirty="0">
                <a:latin typeface="Cambria" pitchFamily="18" charset="0"/>
              </a:rPr>
              <a:t>previous slide: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</a:t>
            </a:r>
            <a:r>
              <a:rPr lang="en-US" dirty="0" smtClean="0"/>
              <a:t>Rearrange </a:t>
            </a:r>
            <a:r>
              <a:rPr lang="en-US" dirty="0"/>
              <a:t>Those </a:t>
            </a:r>
            <a:r>
              <a:rPr lang="en-US" dirty="0" smtClean="0"/>
              <a:t>Symbols (1/2)</a:t>
            </a:r>
            <a:endParaRPr lang="en-US" dirty="0"/>
          </a:p>
        </p:txBody>
      </p:sp>
      <p:sp>
        <p:nvSpPr>
          <p:cNvPr id="2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12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428983" y="212955"/>
            <a:ext cx="3486417" cy="2019300"/>
            <a:chOff x="4896923" y="657016"/>
            <a:chExt cx="4341788" cy="1718194"/>
          </a:xfrm>
        </p:grpSpPr>
        <p:sp>
          <p:nvSpPr>
            <p:cNvPr id="27" name="Text Box 1060"/>
            <p:cNvSpPr txBox="1">
              <a:spLocks noChangeArrowheads="1"/>
            </p:cNvSpPr>
            <p:nvPr/>
          </p:nvSpPr>
          <p:spPr bwMode="auto">
            <a:xfrm>
              <a:off x="5989293" y="1890504"/>
              <a:ext cx="1904780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mbria" pitchFamily="18" charset="0"/>
                </a:rPr>
                <a:t>Receiver, </a:t>
              </a:r>
              <a:r>
                <a:rPr lang="en-US" sz="1600" dirty="0" err="1">
                  <a:latin typeface="Cambria" pitchFamily="18" charset="0"/>
                </a:rPr>
                <a:t>patch</a:t>
              </a:r>
              <a:r>
                <a:rPr lang="en-US" sz="1600" b="1" i="1" baseline="-25000" dirty="0" err="1">
                  <a:latin typeface="Cambria" pitchFamily="18" charset="0"/>
                </a:rPr>
                <a:t>i</a:t>
              </a:r>
              <a:endParaRPr lang="en-US" sz="1600" b="1" i="1" baseline="-25000" dirty="0">
                <a:latin typeface="Cambria" pitchFamily="18" charset="0"/>
              </a:endParaRPr>
            </a:p>
          </p:txBody>
        </p:sp>
        <p:sp>
          <p:nvSpPr>
            <p:cNvPr id="28" name="Freeform 1050"/>
            <p:cNvSpPr>
              <a:spLocks/>
            </p:cNvSpPr>
            <p:nvPr/>
          </p:nvSpPr>
          <p:spPr bwMode="auto">
            <a:xfrm>
              <a:off x="5358527" y="1036826"/>
              <a:ext cx="467783" cy="282179"/>
            </a:xfrm>
            <a:custGeom>
              <a:avLst/>
              <a:gdLst>
                <a:gd name="T0" fmla="*/ 0 w 375"/>
                <a:gd name="T1" fmla="*/ 2147483647 h 402"/>
                <a:gd name="T2" fmla="*/ 2147483647 w 375"/>
                <a:gd name="T3" fmla="*/ 0 h 402"/>
                <a:gd name="T4" fmla="*/ 2147483647 w 375"/>
                <a:gd name="T5" fmla="*/ 2147483647 h 402"/>
                <a:gd name="T6" fmla="*/ 2147483647 w 375"/>
                <a:gd name="T7" fmla="*/ 2147483647 h 402"/>
                <a:gd name="T8" fmla="*/ 0 w 375"/>
                <a:gd name="T9" fmla="*/ 2147483647 h 4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402"/>
                <a:gd name="T17" fmla="*/ 375 w 375"/>
                <a:gd name="T18" fmla="*/ 402 h 4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402">
                  <a:moveTo>
                    <a:pt x="0" y="234"/>
                  </a:moveTo>
                  <a:lnTo>
                    <a:pt x="275" y="0"/>
                  </a:lnTo>
                  <a:lnTo>
                    <a:pt x="375" y="248"/>
                  </a:lnTo>
                  <a:lnTo>
                    <a:pt x="201" y="402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29" name="Freeform 1051"/>
            <p:cNvSpPr>
              <a:spLocks/>
            </p:cNvSpPr>
            <p:nvPr/>
          </p:nvSpPr>
          <p:spPr bwMode="auto">
            <a:xfrm>
              <a:off x="6141694" y="972532"/>
              <a:ext cx="713316" cy="245269"/>
            </a:xfrm>
            <a:custGeom>
              <a:avLst/>
              <a:gdLst>
                <a:gd name="T0" fmla="*/ 2147483647 w 569"/>
                <a:gd name="T1" fmla="*/ 2147483647 h 348"/>
                <a:gd name="T2" fmla="*/ 0 w 569"/>
                <a:gd name="T3" fmla="*/ 0 h 348"/>
                <a:gd name="T4" fmla="*/ 2147483647 w 569"/>
                <a:gd name="T5" fmla="*/ 0 h 348"/>
                <a:gd name="T6" fmla="*/ 2147483647 w 569"/>
                <a:gd name="T7" fmla="*/ 2147483647 h 348"/>
                <a:gd name="T8" fmla="*/ 2147483647 w 569"/>
                <a:gd name="T9" fmla="*/ 214748364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9"/>
                <a:gd name="T16" fmla="*/ 0 h 348"/>
                <a:gd name="T17" fmla="*/ 569 w 569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9" h="348">
                  <a:moveTo>
                    <a:pt x="140" y="348"/>
                  </a:moveTo>
                  <a:lnTo>
                    <a:pt x="0" y="0"/>
                  </a:lnTo>
                  <a:lnTo>
                    <a:pt x="569" y="0"/>
                  </a:lnTo>
                  <a:lnTo>
                    <a:pt x="502" y="335"/>
                  </a:lnTo>
                  <a:lnTo>
                    <a:pt x="140" y="34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0" name="Freeform 1052"/>
            <p:cNvSpPr>
              <a:spLocks/>
            </p:cNvSpPr>
            <p:nvPr/>
          </p:nvSpPr>
          <p:spPr bwMode="auto">
            <a:xfrm>
              <a:off x="8188509" y="1126123"/>
              <a:ext cx="645584" cy="329803"/>
            </a:xfrm>
            <a:custGeom>
              <a:avLst/>
              <a:gdLst>
                <a:gd name="T0" fmla="*/ 0 w 516"/>
                <a:gd name="T1" fmla="*/ 2147483647 h 469"/>
                <a:gd name="T2" fmla="*/ 2147483647 w 516"/>
                <a:gd name="T3" fmla="*/ 0 h 469"/>
                <a:gd name="T4" fmla="*/ 2147483647 w 516"/>
                <a:gd name="T5" fmla="*/ 2147483647 h 469"/>
                <a:gd name="T6" fmla="*/ 2147483647 w 516"/>
                <a:gd name="T7" fmla="*/ 2147483647 h 469"/>
                <a:gd name="T8" fmla="*/ 0 w 516"/>
                <a:gd name="T9" fmla="*/ 2147483647 h 4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6"/>
                <a:gd name="T16" fmla="*/ 0 h 469"/>
                <a:gd name="T17" fmla="*/ 516 w 516"/>
                <a:gd name="T18" fmla="*/ 469 h 4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6" h="469">
                  <a:moveTo>
                    <a:pt x="0" y="268"/>
                  </a:moveTo>
                  <a:lnTo>
                    <a:pt x="268" y="0"/>
                  </a:lnTo>
                  <a:lnTo>
                    <a:pt x="516" y="422"/>
                  </a:lnTo>
                  <a:lnTo>
                    <a:pt x="174" y="469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1" name="Freeform 1053"/>
            <p:cNvSpPr>
              <a:spLocks/>
            </p:cNvSpPr>
            <p:nvPr/>
          </p:nvSpPr>
          <p:spPr bwMode="auto">
            <a:xfrm>
              <a:off x="6615826" y="1735723"/>
              <a:ext cx="878416" cy="216694"/>
            </a:xfrm>
            <a:custGeom>
              <a:avLst/>
              <a:gdLst>
                <a:gd name="T0" fmla="*/ 2147483647 w 703"/>
                <a:gd name="T1" fmla="*/ 0 h 308"/>
                <a:gd name="T2" fmla="*/ 0 w 703"/>
                <a:gd name="T3" fmla="*/ 2147483647 h 308"/>
                <a:gd name="T4" fmla="*/ 2147483647 w 703"/>
                <a:gd name="T5" fmla="*/ 2147483647 h 308"/>
                <a:gd name="T6" fmla="*/ 2147483647 w 703"/>
                <a:gd name="T7" fmla="*/ 2147483647 h 308"/>
                <a:gd name="T8" fmla="*/ 2147483647 w 703"/>
                <a:gd name="T9" fmla="*/ 0 h 3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3"/>
                <a:gd name="T16" fmla="*/ 0 h 308"/>
                <a:gd name="T17" fmla="*/ 703 w 703"/>
                <a:gd name="T18" fmla="*/ 308 h 3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3" h="308">
                  <a:moveTo>
                    <a:pt x="194" y="0"/>
                  </a:moveTo>
                  <a:lnTo>
                    <a:pt x="0" y="308"/>
                  </a:lnTo>
                  <a:lnTo>
                    <a:pt x="703" y="308"/>
                  </a:lnTo>
                  <a:lnTo>
                    <a:pt x="589" y="1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2" name="Line 1054"/>
            <p:cNvSpPr>
              <a:spLocks noChangeShapeType="1"/>
            </p:cNvSpPr>
            <p:nvPr/>
          </p:nvSpPr>
          <p:spPr bwMode="auto">
            <a:xfrm>
              <a:off x="5623109" y="1185655"/>
              <a:ext cx="1373717" cy="6310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3" name="Line 1055"/>
            <p:cNvSpPr>
              <a:spLocks noChangeShapeType="1"/>
            </p:cNvSpPr>
            <p:nvPr/>
          </p:nvSpPr>
          <p:spPr bwMode="auto">
            <a:xfrm>
              <a:off x="6500468" y="1080999"/>
              <a:ext cx="524933" cy="7203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4" name="Line 1056"/>
            <p:cNvSpPr>
              <a:spLocks noChangeShapeType="1"/>
            </p:cNvSpPr>
            <p:nvPr/>
          </p:nvSpPr>
          <p:spPr bwMode="auto">
            <a:xfrm flipH="1">
              <a:off x="7047626" y="1329720"/>
              <a:ext cx="1430867" cy="4941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600">
                <a:latin typeface="Cambria" pitchFamily="18" charset="0"/>
              </a:endParaRPr>
            </a:p>
          </p:txBody>
        </p:sp>
        <p:sp>
          <p:nvSpPr>
            <p:cNvPr id="35" name="Text Box 1057"/>
            <p:cNvSpPr txBox="1">
              <a:spLocks noChangeArrowheads="1"/>
            </p:cNvSpPr>
            <p:nvPr/>
          </p:nvSpPr>
          <p:spPr bwMode="auto">
            <a:xfrm>
              <a:off x="4896923" y="799328"/>
              <a:ext cx="1092370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mbria" pitchFamily="18" charset="0"/>
                </a:rPr>
                <a:t>Sender</a:t>
              </a:r>
              <a:r>
                <a:rPr lang="en-US" sz="1600" b="1" i="1" baseline="-25000" dirty="0">
                  <a:latin typeface="Cambria" pitchFamily="18" charset="0"/>
                </a:rPr>
                <a:t>1</a:t>
              </a:r>
            </a:p>
          </p:txBody>
        </p:sp>
        <p:sp>
          <p:nvSpPr>
            <p:cNvPr id="36" name="Text Box 1058"/>
            <p:cNvSpPr txBox="1">
              <a:spLocks noChangeArrowheads="1"/>
            </p:cNvSpPr>
            <p:nvPr/>
          </p:nvSpPr>
          <p:spPr bwMode="auto">
            <a:xfrm>
              <a:off x="5989293" y="657016"/>
              <a:ext cx="1092370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mbria" pitchFamily="18" charset="0"/>
                </a:rPr>
                <a:t>Sender</a:t>
              </a:r>
              <a:r>
                <a:rPr lang="en-US" sz="1600" b="1" i="1" baseline="-25000" dirty="0">
                  <a:latin typeface="Cambria" pitchFamily="18" charset="0"/>
                </a:rPr>
                <a:t>2</a:t>
              </a:r>
            </a:p>
          </p:txBody>
        </p:sp>
        <p:sp>
          <p:nvSpPr>
            <p:cNvPr id="37" name="Text Box 1059"/>
            <p:cNvSpPr txBox="1">
              <a:spLocks noChangeArrowheads="1"/>
            </p:cNvSpPr>
            <p:nvPr/>
          </p:nvSpPr>
          <p:spPr bwMode="auto">
            <a:xfrm>
              <a:off x="8144344" y="845015"/>
              <a:ext cx="1094367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latin typeface="Cambria" pitchFamily="18" charset="0"/>
                </a:rPr>
                <a:t>Sender</a:t>
              </a:r>
              <a:r>
                <a:rPr lang="en-US" sz="1600" b="1" i="1" baseline="-25000" dirty="0" err="1">
                  <a:latin typeface="Cambria" pitchFamily="18" charset="0"/>
                </a:rPr>
                <a:t>n</a:t>
              </a:r>
              <a:endParaRPr lang="en-US" sz="1600" b="1" i="1" baseline="-25000" dirty="0">
                <a:latin typeface="Cambria" pitchFamily="18" charset="0"/>
              </a:endParaRPr>
            </a:p>
          </p:txBody>
        </p:sp>
        <p:sp>
          <p:nvSpPr>
            <p:cNvPr id="38" name="Text Box 1061"/>
            <p:cNvSpPr txBox="1">
              <a:spLocks noChangeArrowheads="1"/>
            </p:cNvSpPr>
            <p:nvPr/>
          </p:nvSpPr>
          <p:spPr bwMode="auto">
            <a:xfrm>
              <a:off x="7278342" y="810607"/>
              <a:ext cx="421616" cy="484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Cambria" pitchFamily="18" charset="0"/>
                </a:rPr>
                <a:t>…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29640" y="1778153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itchFamily="18" charset="0"/>
              </a:rPr>
              <a:t>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981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56" name="Rectangle 1044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85800" y="1828800"/>
                <a:ext cx="7721600" cy="2952750"/>
              </a:xfrm>
            </p:spPr>
            <p:txBody>
              <a:bodyPr>
                <a:normAutofit lnSpcReduction="10000"/>
              </a:bodyPr>
              <a:lstStyle/>
              <a:p>
                <a:pPr eaLnBrk="1" hangingPunct="1">
                  <a:lnSpc>
                    <a:spcPct val="80000"/>
                  </a:lnSpc>
                  <a:buFont typeface="Times New Roman" pitchFamily="18" charset="0"/>
                  <a:buNone/>
                </a:pPr>
                <a:r>
                  <a:rPr lang="en-US" dirty="0" smtClean="0"/>
                  <a:t>Can be rewritten: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i="1" dirty="0" smtClean="0">
                    <a:latin typeface="Times New Roman" pitchFamily="18" charset="0"/>
                  </a:rPr>
                  <a:t>(I – D(</a:t>
                </a:r>
                <a:r>
                  <a:rPr lang="en-US" i="1" dirty="0" smtClean="0">
                    <a:latin typeface="Symbol" pitchFamily="18" charset="2"/>
                  </a:rPr>
                  <a:t>r</a:t>
                </a:r>
                <a:r>
                  <a:rPr lang="en-US" i="1" dirty="0" smtClean="0">
                    <a:latin typeface="Times New Roman" pitchFamily="18" charset="0"/>
                  </a:rPr>
                  <a:t>)F)B = E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dirty="0" smtClean="0"/>
                  <a:t>where </a:t>
                </a:r>
                <a:r>
                  <a:rPr lang="en-US" i="1" dirty="0" smtClean="0">
                    <a:latin typeface="Times New Roman" pitchFamily="18" charset="0"/>
                  </a:rPr>
                  <a:t>D(</a:t>
                </a:r>
                <a:r>
                  <a:rPr lang="en-US" i="1" dirty="0" smtClean="0">
                    <a:latin typeface="Symbol" pitchFamily="18" charset="2"/>
                  </a:rPr>
                  <a:t>r</a:t>
                </a:r>
                <a:r>
                  <a:rPr lang="en-US" i="1" dirty="0" smtClean="0">
                    <a:latin typeface="Times New Roman" pitchFamily="18" charset="0"/>
                  </a:rPr>
                  <a:t>)</a:t>
                </a:r>
                <a:r>
                  <a:rPr lang="en-US" dirty="0" smtClean="0"/>
                  <a:t> is diagonal matrix with </a:t>
                </a:r>
                <a:r>
                  <a:rPr lang="en-US" i="1" dirty="0" err="1" smtClean="0">
                    <a:latin typeface="Symbol" pitchFamily="18" charset="2"/>
                  </a:rPr>
                  <a:t>r</a:t>
                </a:r>
                <a:r>
                  <a:rPr lang="en-US" i="1" baseline="-25000" dirty="0" err="1" smtClean="0"/>
                  <a:t>i</a:t>
                </a:r>
                <a:r>
                  <a:rPr lang="en-US" dirty="0" smtClean="0"/>
                  <a:t> as its </a:t>
                </a:r>
                <a:r>
                  <a:rPr lang="en-US" i="1" dirty="0" err="1" smtClean="0"/>
                  <a:t>i-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diagonal entry</a:t>
                </a:r>
              </a:p>
              <a:p>
                <a:pPr lvl="1" eaLnBrk="1" hangingPunct="1">
                  <a:lnSpc>
                    <a:spcPct val="80000"/>
                  </a:lnSpc>
                </a:pPr>
                <a:r>
                  <a:rPr lang="en-US" i="1" dirty="0" smtClean="0">
                    <a:latin typeface="Times New Roman" pitchFamily="18" charset="0"/>
                  </a:rPr>
                  <a:t>F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is called Form Factor Matrix and is based on geometry between patches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dirty="0" smtClean="0"/>
                  <a:t>Since we know </a:t>
                </a:r>
                <a:r>
                  <a:rPr lang="en-US" i="1" dirty="0" smtClean="0">
                    <a:latin typeface="Times New Roman" pitchFamily="18" charset="0"/>
                  </a:rPr>
                  <a:t>E</a:t>
                </a:r>
                <a:r>
                  <a:rPr lang="en-US" dirty="0" smtClean="0"/>
                  <a:t>, </a:t>
                </a:r>
                <a:r>
                  <a:rPr lang="en-US" i="1" dirty="0" smtClean="0">
                    <a:latin typeface="Times New Roman" pitchFamily="18" charset="0"/>
                  </a:rPr>
                  <a:t>D(</a:t>
                </a:r>
                <a:r>
                  <a:rPr lang="en-US" i="1" dirty="0" smtClean="0">
                    <a:latin typeface="Symbol" pitchFamily="18" charset="2"/>
                  </a:rPr>
                  <a:t>r</a:t>
                </a:r>
                <a:r>
                  <a:rPr lang="en-US" i="1" dirty="0" smtClean="0">
                    <a:latin typeface="Times New Roman" pitchFamily="18" charset="0"/>
                  </a:rPr>
                  <a:t>)</a:t>
                </a:r>
                <a:r>
                  <a:rPr lang="en-US" dirty="0" smtClean="0"/>
                  <a:t> , and </a:t>
                </a:r>
                <a:r>
                  <a:rPr lang="en-US" i="1" dirty="0" smtClean="0">
                    <a:latin typeface="Times New Roman" pitchFamily="18" charset="0"/>
                  </a:rPr>
                  <a:t>F</a:t>
                </a:r>
                <a:r>
                  <a:rPr lang="en-US" dirty="0" smtClean="0"/>
                  <a:t>, can determine  </a:t>
                </a:r>
                <a:r>
                  <a:rPr lang="en-US" i="1" dirty="0" smtClean="0">
                    <a:latin typeface="Times New Roman" pitchFamily="18" charset="0"/>
                  </a:rPr>
                  <a:t>B</a:t>
                </a: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dirty="0" smtClean="0"/>
                  <a:t>If we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dirty="0" smtClean="0"/>
                  <a:t>Then we are solving (for </a:t>
                </a:r>
                <a:r>
                  <a:rPr lang="en-US" dirty="0" smtClean="0">
                    <a:latin typeface="Times New Roman" pitchFamily="18" charset="0"/>
                  </a:rPr>
                  <a:t>B</a:t>
                </a:r>
                <a:r>
                  <a:rPr lang="en-US" dirty="0" smtClean="0"/>
                  <a:t>) the equation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𝐴𝐵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endParaRPr lang="en-US" dirty="0" smtClean="0"/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dirty="0" smtClean="0"/>
                  <a:t>This is a </a:t>
                </a:r>
                <a:r>
                  <a:rPr lang="en-US" i="1" dirty="0" smtClean="0"/>
                  <a:t>linear system</a:t>
                </a:r>
                <a:r>
                  <a:rPr lang="en-US" dirty="0" smtClean="0"/>
                  <a:t>, and methods for solving these are well-known, e.g. Gaussian elimination or Gauss-Seidel iteration (although which method is best depends on nature of matrix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)</a:t>
                </a:r>
              </a:p>
            </p:txBody>
          </p:sp>
        </mc:Choice>
        <mc:Fallback xmlns="">
          <p:sp>
            <p:nvSpPr>
              <p:cNvPr id="14356" name="Rectangle 104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1828800"/>
                <a:ext cx="7721600" cy="2952750"/>
              </a:xfrm>
              <a:blipFill rotWithShape="1">
                <a:blip r:embed="rId3"/>
                <a:stretch>
                  <a:fillRect l="-869" t="-4132" b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55" name="Text Box 1043"/>
          <p:cNvSpPr txBox="1">
            <a:spLocks noChangeArrowheads="1"/>
          </p:cNvSpPr>
          <p:nvPr/>
        </p:nvSpPr>
        <p:spPr bwMode="auto">
          <a:xfrm>
            <a:off x="609600" y="1220443"/>
            <a:ext cx="70104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700" dirty="0">
                <a:latin typeface="Verdana" pitchFamily="34" charset="0"/>
              </a:rPr>
              <a:t>Decompose the first matrix as:</a:t>
            </a:r>
          </a:p>
        </p:txBody>
      </p:sp>
      <p:pic>
        <p:nvPicPr>
          <p:cNvPr id="14359" name="Picture 1047" descr="Pictur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199" y="1028700"/>
            <a:ext cx="3581401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Arrange Those </a:t>
            </a:r>
            <a:r>
              <a:rPr lang="en-US" dirty="0" smtClean="0"/>
              <a:t>Symbols (2/2)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13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504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1044"/>
              <p:cNvSpPr txBox="1">
                <a:spLocks noChangeArrowheads="1"/>
              </p:cNvSpPr>
              <p:nvPr/>
            </p:nvSpPr>
            <p:spPr>
              <a:xfrm>
                <a:off x="575915" y="1028700"/>
                <a:ext cx="8110885" cy="3829050"/>
              </a:xfrm>
              <a:prstGeom prst="rect">
                <a:avLst/>
              </a:prstGeom>
            </p:spPr>
            <p:txBody>
              <a:bodyPr vert="horz">
                <a:normAutofit fontScale="92500" lnSpcReduction="20000"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latin typeface="Cambria" pitchFamily="18" charset="0"/>
                  </a:rPr>
                  <a:t>Let’s </a:t>
                </a:r>
                <a:r>
                  <a:rPr lang="en-US" sz="1600" dirty="0">
                    <a:latin typeface="Cambria" pitchFamily="18" charset="0"/>
                  </a:rPr>
                  <a:t>look at the floor ceiling problem again -  both ceiling and floor act as lights emitting and reflecting light uniformly over </a:t>
                </a:r>
                <a:r>
                  <a:rPr lang="en-US" sz="1600" dirty="0" smtClean="0">
                    <a:latin typeface="Cambria" pitchFamily="18" charset="0"/>
                  </a:rPr>
                  <a:t>areas</a:t>
                </a:r>
                <a:br>
                  <a:rPr lang="en-US" sz="1600" dirty="0" smtClean="0">
                    <a:latin typeface="Cambria" pitchFamily="18" charset="0"/>
                  </a:rPr>
                </a:br>
                <a:r>
                  <a:rPr lang="en-US" sz="1600" dirty="0" smtClean="0">
                    <a:latin typeface="Cambria" pitchFamily="18" charset="0"/>
                  </a:rPr>
                  <a:t/>
                </a:r>
                <a:br>
                  <a:rPr lang="en-US" sz="1600" dirty="0" smtClean="0">
                    <a:latin typeface="Cambria" pitchFamily="18" charset="0"/>
                  </a:rPr>
                </a:br>
                <a:r>
                  <a:rPr lang="en-US" sz="1600" dirty="0" smtClean="0">
                    <a:latin typeface="Cambria" pitchFamily="18" charset="0"/>
                  </a:rPr>
                  <a:t/>
                </a:r>
                <a:br>
                  <a:rPr lang="en-US" sz="1600" dirty="0" smtClean="0">
                    <a:latin typeface="Cambria" pitchFamily="18" charset="0"/>
                  </a:rPr>
                </a:br>
                <a:r>
                  <a:rPr lang="en-US" sz="1600" dirty="0" smtClean="0">
                    <a:latin typeface="Cambria" pitchFamily="18" charset="0"/>
                  </a:rPr>
                  <a:t/>
                </a:r>
                <a:br>
                  <a:rPr lang="en-US" sz="1600" dirty="0" smtClean="0">
                    <a:latin typeface="Cambria" pitchFamily="18" charset="0"/>
                  </a:rPr>
                </a:br>
                <a:endParaRPr lang="en-US" sz="1600" dirty="0" smtClean="0">
                  <a:latin typeface="Cambria" pitchFamily="18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latin typeface="Cambria" pitchFamily="18" charset="0"/>
                  </a:rPr>
                  <a:t>Let </a:t>
                </a:r>
                <a:r>
                  <a:rPr lang="en-US" sz="1600" dirty="0">
                    <a:latin typeface="Cambria" pitchFamily="18" charset="0"/>
                  </a:rPr>
                  <a:t>ceiling emit 12 units of light per </a:t>
                </a:r>
                <a:r>
                  <a:rPr lang="en-US" sz="1600" dirty="0" smtClean="0">
                    <a:latin typeface="Cambria" pitchFamily="18" charset="0"/>
                  </a:rPr>
                  <a:t>second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latin typeface="Cambria" pitchFamily="18" charset="0"/>
                  </a:rPr>
                  <a:t>Let </a:t>
                </a:r>
                <a:r>
                  <a:rPr lang="en-US" sz="1600" dirty="0">
                    <a:latin typeface="Cambria" pitchFamily="18" charset="0"/>
                  </a:rPr>
                  <a:t>floor get 1/3 of light from ceiling (based on geometry</a:t>
                </a:r>
                <a:r>
                  <a:rPr lang="en-US" sz="1600" dirty="0" smtClean="0">
                    <a:latin typeface="Cambria" pitchFamily="18" charset="0"/>
                  </a:rPr>
                  <a:t>), and </a:t>
                </a:r>
                <a:r>
                  <a:rPr lang="en-US" sz="1600" dirty="0">
                    <a:latin typeface="Cambria" pitchFamily="18" charset="0"/>
                  </a:rPr>
                  <a:t>reflect 50% of what it </a:t>
                </a:r>
                <a:r>
                  <a:rPr lang="en-US" sz="1600" dirty="0" smtClean="0">
                    <a:latin typeface="Cambria" pitchFamily="18" charset="0"/>
                  </a:rPr>
                  <a:t>gets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latin typeface="Cambria" pitchFamily="18" charset="0"/>
                  </a:rPr>
                  <a:t>Let </a:t>
                </a:r>
                <a:r>
                  <a:rPr lang="en-US" sz="1600" dirty="0">
                    <a:latin typeface="Cambria" pitchFamily="18" charset="0"/>
                  </a:rPr>
                  <a:t>ceiling get 1/3 of floor’s light (based on geometry), and reflect 75% of what it </a:t>
                </a:r>
                <a:r>
                  <a:rPr lang="en-US" sz="1600" dirty="0" smtClean="0">
                    <a:latin typeface="Cambria" pitchFamily="18" charset="0"/>
                  </a:rPr>
                  <a:t>gets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 smtClean="0">
                    <a:latin typeface="Cambria" pitchFamily="18" charset="0"/>
                  </a:rPr>
                  <a:t>Writing </a:t>
                </a:r>
                <a:r>
                  <a:rPr lang="en-US" sz="1600" dirty="0">
                    <a:latin typeface="Cambria" pitchFamily="18" charset="0"/>
                  </a:rPr>
                  <a:t>B</a:t>
                </a:r>
                <a:r>
                  <a:rPr lang="en-US" sz="1600" baseline="-25000" dirty="0">
                    <a:latin typeface="Cambria" pitchFamily="18" charset="0"/>
                  </a:rPr>
                  <a:t>1</a:t>
                </a:r>
                <a:r>
                  <a:rPr lang="en-US" sz="1600" dirty="0">
                    <a:latin typeface="Cambria" pitchFamily="18" charset="0"/>
                  </a:rPr>
                  <a:t> for ceiling’s total light, and B</a:t>
                </a:r>
                <a:r>
                  <a:rPr lang="en-US" sz="1600" baseline="-25000" dirty="0">
                    <a:latin typeface="Cambria" pitchFamily="18" charset="0"/>
                  </a:rPr>
                  <a:t>2</a:t>
                </a:r>
                <a:r>
                  <a:rPr lang="en-US" sz="1600" dirty="0">
                    <a:latin typeface="Cambria" pitchFamily="18" charset="0"/>
                  </a:rPr>
                  <a:t> for floor’s, and E</a:t>
                </a:r>
                <a:r>
                  <a:rPr lang="en-US" sz="1600" baseline="-25000" dirty="0">
                    <a:latin typeface="Cambria" pitchFamily="18" charset="0"/>
                  </a:rPr>
                  <a:t>1</a:t>
                </a:r>
                <a:r>
                  <a:rPr lang="en-US" sz="1600" dirty="0">
                    <a:latin typeface="Cambria" pitchFamily="18" charset="0"/>
                  </a:rPr>
                  <a:t> and E</a:t>
                </a:r>
                <a:r>
                  <a:rPr lang="en-US" sz="1600" baseline="-25000" dirty="0">
                    <a:latin typeface="Cambria" pitchFamily="18" charset="0"/>
                  </a:rPr>
                  <a:t>2</a:t>
                </a:r>
                <a:r>
                  <a:rPr lang="en-US" sz="1600" dirty="0">
                    <a:latin typeface="Cambria" pitchFamily="18" charset="0"/>
                  </a:rPr>
                  <a:t> for light generated by each:</a:t>
                </a:r>
                <a:endParaRPr lang="en-US" sz="1600" i="1" dirty="0">
                  <a:latin typeface="Cambria" pitchFamily="18" charset="0"/>
                </a:endParaRPr>
              </a:p>
              <a:p>
                <a:pPr marL="742950" lvl="1" indent="-28575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1400" dirty="0">
                    <a:latin typeface="Cambria" pitchFamily="18" charset="0"/>
                  </a:rPr>
                  <a:t>Ceiling: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=12, 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2−1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/>
                      </a:rPr>
                      <m:t>=12+</m:t>
                    </m:r>
                    <m:f>
                      <m:fPr>
                        <m:ctrlPr>
                          <a:rPr lang="en-US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sz="1400" i="1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>
                  <a:latin typeface="Cambria" pitchFamily="18" charset="0"/>
                </a:endParaRPr>
              </a:p>
              <a:p>
                <a:pPr marL="742950" lvl="1" indent="-28575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1400" dirty="0">
                    <a:latin typeface="Cambria" pitchFamily="18" charset="0"/>
                  </a:rPr>
                  <a:t>Floor: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=0, 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1−2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/>
                      </a:rPr>
                      <m:t>=0+</m:t>
                    </m:r>
                    <m:f>
                      <m:fPr>
                        <m:ctrlPr>
                          <a:rPr lang="en-US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1400" i="1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1400" i="1" dirty="0">
                  <a:latin typeface="Cambria" pitchFamily="18" charset="0"/>
                </a:endParaRPr>
              </a:p>
              <a:p>
                <a:pPr marL="742950" lvl="1" indent="-28575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1400" dirty="0">
                    <a:latin typeface="Cambria" pitchFamily="18" charset="0"/>
                  </a:rPr>
                  <a:t>thus:  </a:t>
                </a:r>
                <a:r>
                  <a:rPr lang="en-US" sz="1400" i="1" dirty="0">
                    <a:latin typeface="Cambria" pitchFamily="18" charset="0"/>
                  </a:rPr>
                  <a:t>B</a:t>
                </a:r>
                <a:r>
                  <a:rPr lang="en-US" sz="1400" baseline="-25000" dirty="0">
                    <a:latin typeface="Cambria" pitchFamily="18" charset="0"/>
                  </a:rPr>
                  <a:t>1</a:t>
                </a:r>
                <a:r>
                  <a:rPr lang="en-US" sz="1400" i="1" dirty="0">
                    <a:latin typeface="Cambria" pitchFamily="18" charset="0"/>
                  </a:rPr>
                  <a:t> = E</a:t>
                </a:r>
                <a:r>
                  <a:rPr lang="en-US" sz="1400" baseline="-25000" dirty="0">
                    <a:latin typeface="Cambria" pitchFamily="18" charset="0"/>
                  </a:rPr>
                  <a:t>1</a:t>
                </a:r>
                <a:r>
                  <a:rPr lang="en-US" sz="1400" i="1" dirty="0">
                    <a:latin typeface="Cambria" pitchFamily="18" charset="0"/>
                  </a:rPr>
                  <a:t> + </a:t>
                </a:r>
                <a:r>
                  <a:rPr lang="el-GR" sz="1400" i="1" dirty="0">
                    <a:latin typeface="Cambria" pitchFamily="18" charset="0"/>
                    <a:cs typeface="Times New Roman" pitchFamily="18" charset="0"/>
                  </a:rPr>
                  <a:t>ρ</a:t>
                </a:r>
                <a:r>
                  <a:rPr lang="en-US" sz="1400" baseline="-25000" dirty="0">
                    <a:latin typeface="Cambria" pitchFamily="18" charset="0"/>
                  </a:rPr>
                  <a:t>1</a:t>
                </a:r>
                <a:r>
                  <a:rPr lang="en-US" sz="1400" i="1" dirty="0">
                    <a:latin typeface="Cambria" pitchFamily="18" charset="0"/>
                  </a:rPr>
                  <a:t>(F</a:t>
                </a:r>
                <a:r>
                  <a:rPr lang="en-US" sz="1400" baseline="-25000" dirty="0">
                    <a:latin typeface="Cambria" pitchFamily="18" charset="0"/>
                  </a:rPr>
                  <a:t>2-1</a:t>
                </a:r>
                <a:r>
                  <a:rPr lang="en-US" sz="1400" i="1" dirty="0">
                    <a:latin typeface="Cambria" pitchFamily="18" charset="0"/>
                  </a:rPr>
                  <a:t>(E</a:t>
                </a:r>
                <a:r>
                  <a:rPr lang="en-US" sz="1400" baseline="-25000" dirty="0">
                    <a:latin typeface="Cambria" pitchFamily="18" charset="0"/>
                  </a:rPr>
                  <a:t>2</a:t>
                </a:r>
                <a:r>
                  <a:rPr lang="en-US" sz="1400" i="1" dirty="0">
                    <a:latin typeface="Cambria" pitchFamily="18" charset="0"/>
                  </a:rPr>
                  <a:t> + </a:t>
                </a:r>
                <a:r>
                  <a:rPr lang="el-GR" sz="1400" i="1" dirty="0">
                    <a:latin typeface="Cambria" pitchFamily="18" charset="0"/>
                    <a:cs typeface="Times New Roman" pitchFamily="18" charset="0"/>
                  </a:rPr>
                  <a:t>ρ</a:t>
                </a:r>
                <a:r>
                  <a:rPr lang="en-US" sz="1400" baseline="-25000" dirty="0">
                    <a:latin typeface="Cambria" pitchFamily="18" charset="0"/>
                  </a:rPr>
                  <a:t>2</a:t>
                </a:r>
                <a:r>
                  <a:rPr lang="en-US" sz="1400" i="1" dirty="0">
                    <a:latin typeface="Cambria" pitchFamily="18" charset="0"/>
                  </a:rPr>
                  <a:t>(F</a:t>
                </a:r>
                <a:r>
                  <a:rPr lang="en-US" sz="1400" baseline="-25000" dirty="0">
                    <a:latin typeface="Cambria" pitchFamily="18" charset="0"/>
                  </a:rPr>
                  <a:t>1-2</a:t>
                </a:r>
                <a:r>
                  <a:rPr lang="en-US" sz="1400" i="1" dirty="0">
                    <a:latin typeface="Cambria" pitchFamily="18" charset="0"/>
                  </a:rPr>
                  <a:t>B</a:t>
                </a:r>
                <a:r>
                  <a:rPr lang="en-US" sz="1400" baseline="-25000" dirty="0">
                    <a:latin typeface="Cambria" pitchFamily="18" charset="0"/>
                  </a:rPr>
                  <a:t>1</a:t>
                </a:r>
                <a:r>
                  <a:rPr lang="en-US" sz="1400" i="1" dirty="0">
                    <a:latin typeface="Cambria" pitchFamily="18" charset="0"/>
                  </a:rPr>
                  <a:t>)))</a:t>
                </a:r>
              </a:p>
              <a:p>
                <a:pPr marL="742950" lvl="1" indent="-28575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1400" dirty="0">
                    <a:latin typeface="Cambria" pitchFamily="18" charset="0"/>
                  </a:rPr>
                  <a:t>becoming: </a:t>
                </a:r>
                <a:r>
                  <a:rPr lang="en-US" sz="1400" i="1" dirty="0">
                    <a:latin typeface="Cambria" pitchFamily="18" charset="0"/>
                  </a:rPr>
                  <a:t>B</a:t>
                </a:r>
                <a:r>
                  <a:rPr lang="en-US" sz="1400" baseline="-25000" dirty="0">
                    <a:latin typeface="Cambria" pitchFamily="18" charset="0"/>
                  </a:rPr>
                  <a:t>1</a:t>
                </a:r>
                <a:r>
                  <a:rPr lang="en-US" sz="1400" i="1" dirty="0">
                    <a:latin typeface="Cambria" pitchFamily="18" charset="0"/>
                  </a:rPr>
                  <a:t> = E</a:t>
                </a:r>
                <a:r>
                  <a:rPr lang="en-US" sz="1400" baseline="-25000" dirty="0">
                    <a:latin typeface="Cambria" pitchFamily="18" charset="0"/>
                  </a:rPr>
                  <a:t>1</a:t>
                </a:r>
                <a:r>
                  <a:rPr lang="en-US" sz="1400" i="1" dirty="0">
                    <a:latin typeface="Cambria" pitchFamily="18" charset="0"/>
                  </a:rPr>
                  <a:t> + </a:t>
                </a:r>
                <a:r>
                  <a:rPr lang="el-GR" sz="1400" i="1" dirty="0">
                    <a:latin typeface="Cambria" pitchFamily="18" charset="0"/>
                  </a:rPr>
                  <a:t>ρ</a:t>
                </a:r>
                <a:r>
                  <a:rPr lang="en-US" sz="1400" baseline="-25000" dirty="0">
                    <a:latin typeface="Cambria" pitchFamily="18" charset="0"/>
                  </a:rPr>
                  <a:t>1</a:t>
                </a:r>
                <a:r>
                  <a:rPr lang="en-US" sz="1400" i="1" dirty="0">
                    <a:latin typeface="Cambria" pitchFamily="18" charset="0"/>
                  </a:rPr>
                  <a:t>F</a:t>
                </a:r>
                <a:r>
                  <a:rPr lang="en-US" sz="1400" baseline="-25000" dirty="0">
                    <a:latin typeface="Cambria" pitchFamily="18" charset="0"/>
                  </a:rPr>
                  <a:t>2-1</a:t>
                </a:r>
                <a:r>
                  <a:rPr lang="en-US" sz="1400" i="1" dirty="0">
                    <a:latin typeface="Cambria" pitchFamily="18" charset="0"/>
                  </a:rPr>
                  <a:t>E</a:t>
                </a:r>
                <a:r>
                  <a:rPr lang="en-US" sz="1400" baseline="-25000" dirty="0">
                    <a:latin typeface="Cambria" pitchFamily="18" charset="0"/>
                  </a:rPr>
                  <a:t>2</a:t>
                </a:r>
                <a:r>
                  <a:rPr lang="en-US" sz="1400" i="1" dirty="0">
                    <a:latin typeface="Cambria" pitchFamily="18" charset="0"/>
                  </a:rPr>
                  <a:t> + </a:t>
                </a:r>
                <a:r>
                  <a:rPr lang="el-GR" sz="1400" i="1" dirty="0">
                    <a:latin typeface="Cambria" pitchFamily="18" charset="0"/>
                  </a:rPr>
                  <a:t>ρ</a:t>
                </a:r>
                <a:r>
                  <a:rPr lang="en-US" sz="1400" baseline="-25000" dirty="0">
                    <a:latin typeface="Cambria" pitchFamily="18" charset="0"/>
                  </a:rPr>
                  <a:t>1</a:t>
                </a:r>
                <a:r>
                  <a:rPr lang="en-US" sz="1400" i="1" baseline="-25000" dirty="0">
                    <a:latin typeface="Cambria" pitchFamily="18" charset="0"/>
                  </a:rPr>
                  <a:t> </a:t>
                </a:r>
                <a:r>
                  <a:rPr lang="el-GR" sz="1400" i="1" dirty="0">
                    <a:latin typeface="Cambria" pitchFamily="18" charset="0"/>
                  </a:rPr>
                  <a:t>ρ</a:t>
                </a:r>
                <a:r>
                  <a:rPr lang="en-US" sz="1400" baseline="-25000" dirty="0">
                    <a:latin typeface="Cambria" pitchFamily="18" charset="0"/>
                  </a:rPr>
                  <a:t>2</a:t>
                </a:r>
                <a:r>
                  <a:rPr lang="en-US" sz="1400" dirty="0">
                    <a:latin typeface="Cambria" pitchFamily="18" charset="0"/>
                  </a:rPr>
                  <a:t> </a:t>
                </a:r>
                <a:r>
                  <a:rPr lang="en-US" sz="1400" i="1" dirty="0">
                    <a:latin typeface="Cambria" pitchFamily="18" charset="0"/>
                  </a:rPr>
                  <a:t>F</a:t>
                </a:r>
                <a:r>
                  <a:rPr lang="en-US" sz="1400" baseline="-25000" dirty="0">
                    <a:latin typeface="Cambria" pitchFamily="18" charset="0"/>
                  </a:rPr>
                  <a:t>1-2</a:t>
                </a:r>
                <a:r>
                  <a:rPr lang="en-US" sz="1400" i="1" dirty="0">
                    <a:latin typeface="Cambria" pitchFamily="18" charset="0"/>
                  </a:rPr>
                  <a:t>F</a:t>
                </a:r>
                <a:r>
                  <a:rPr lang="en-US" sz="1400" baseline="-25000" dirty="0">
                    <a:latin typeface="Cambria" pitchFamily="18" charset="0"/>
                  </a:rPr>
                  <a:t>1-2</a:t>
                </a:r>
                <a:r>
                  <a:rPr lang="en-US" sz="1400" i="1" dirty="0">
                    <a:latin typeface="Cambria" pitchFamily="18" charset="0"/>
                  </a:rPr>
                  <a:t>B</a:t>
                </a:r>
                <a:r>
                  <a:rPr lang="en-US" sz="1400" baseline="-25000" dirty="0">
                    <a:latin typeface="Cambria" pitchFamily="18" charset="0"/>
                  </a:rPr>
                  <a:t>1</a:t>
                </a:r>
                <a:br>
                  <a:rPr lang="en-US" sz="1400" baseline="-25000" dirty="0">
                    <a:latin typeface="Cambria" pitchFamily="18" charset="0"/>
                  </a:rPr>
                </a:br>
                <a:endParaRPr lang="en-US" sz="1400" baseline="-25000" dirty="0">
                  <a:latin typeface="Cambria" pitchFamily="18" charset="0"/>
                </a:endParaRPr>
              </a:p>
              <a:p>
                <a:pPr marL="742950" lvl="1" indent="-28575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1400" dirty="0">
                    <a:latin typeface="Cambria" pitchFamily="18" charset="0"/>
                  </a:rPr>
                  <a:t>which simplifies to:</a:t>
                </a:r>
                <a:br>
                  <a:rPr lang="en-US" sz="1400" dirty="0">
                    <a:latin typeface="Cambria" pitchFamily="18" charset="0"/>
                  </a:rPr>
                </a:br>
                <a:endParaRPr lang="en-US" sz="1400" dirty="0">
                  <a:latin typeface="Cambria" pitchFamily="18" charset="0"/>
                </a:endParaRPr>
              </a:p>
              <a:p>
                <a:pPr marL="468630" indent="-28575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1600" dirty="0" smtClean="0">
                    <a:latin typeface="Cambria" pitchFamily="18" charset="0"/>
                  </a:rPr>
                  <a:t>For </a:t>
                </a:r>
                <a:r>
                  <a:rPr lang="en-US" sz="1600" dirty="0">
                    <a:latin typeface="Cambria" pitchFamily="18" charset="0"/>
                  </a:rPr>
                  <a:t>scenes with many patches, this algebra is too complex, but we can find the solution iteratively using </a:t>
                </a:r>
                <a:r>
                  <a:rPr lang="en-US" sz="1600" b="1" dirty="0">
                    <a:latin typeface="Cambria" pitchFamily="18" charset="0"/>
                  </a:rPr>
                  <a:t>progressive refinement</a:t>
                </a:r>
              </a:p>
              <a:p>
                <a:pPr>
                  <a:lnSpc>
                    <a:spcPct val="80000"/>
                  </a:lnSpc>
                </a:pPr>
                <a:endParaRPr lang="en-US" i="1" dirty="0" smtClean="0">
                  <a:latin typeface="Cambria" pitchFamily="18" charset="0"/>
                </a:endParaRPr>
              </a:p>
              <a:p>
                <a:pPr lvl="1">
                  <a:lnSpc>
                    <a:spcPct val="80000"/>
                  </a:lnSpc>
                  <a:buFont typeface="Times New Roman" pitchFamily="18" charset="0"/>
                  <a:buNone/>
                </a:pPr>
                <a:endParaRPr lang="en-US" dirty="0" smtClean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8" name="Rectangle 10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15" y="1028700"/>
                <a:ext cx="8110885" cy="3829050"/>
              </a:xfrm>
              <a:prstGeom prst="rect">
                <a:avLst/>
              </a:prstGeom>
              <a:blipFill rotWithShape="1">
                <a:blip r:embed="rId4"/>
                <a:stretch>
                  <a:fillRect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375" name="Object 7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80653527"/>
              </p:ext>
            </p:extLst>
          </p:nvPr>
        </p:nvGraphicFramePr>
        <p:xfrm>
          <a:off x="3067489" y="3867150"/>
          <a:ext cx="150905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" name="Equation" r:id="rId5" imgW="1282700" imgH="431800" progId="Equation.3">
                  <p:embed/>
                </p:oleObj>
              </mc:Choice>
              <mc:Fallback>
                <p:oleObj name="Equation" r:id="rId5" imgW="1282700" imgH="431800" progId="Equation.3">
                  <p:embed/>
                  <p:pic>
                    <p:nvPicPr>
                      <p:cNvPr id="0" name="Picture 10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489" y="3867150"/>
                        <a:ext cx="1509059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7" name="Object 9"/>
          <p:cNvGraphicFramePr>
            <a:graphicFrameLocks noGrp="1" noChangeAspect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46900971"/>
              </p:ext>
            </p:extLst>
          </p:nvPr>
        </p:nvGraphicFramePr>
        <p:xfrm>
          <a:off x="4658811" y="3867150"/>
          <a:ext cx="1538941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" name="Equation" r:id="rId7" imgW="1307532" imgH="431613" progId="Equation.3">
                  <p:embed/>
                </p:oleObj>
              </mc:Choice>
              <mc:Fallback>
                <p:oleObj name="Equation" r:id="rId7" imgW="1307532" imgH="431613" progId="Equation.3">
                  <p:embed/>
                  <p:pic>
                    <p:nvPicPr>
                      <p:cNvPr id="0" name="Picture 10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8811" y="3867150"/>
                        <a:ext cx="1538941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9" name="Rectangle 5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Progressive Refinement (1/2)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94755" y="1384952"/>
            <a:ext cx="6941546" cy="657390"/>
            <a:chOff x="1202674" y="1955428"/>
            <a:chExt cx="7105481" cy="1016771"/>
          </a:xfrm>
        </p:grpSpPr>
        <p:sp>
          <p:nvSpPr>
            <p:cNvPr id="58379" name="Rectangle 11"/>
            <p:cNvSpPr>
              <a:spLocks noChangeArrowheads="1"/>
            </p:cNvSpPr>
            <p:nvPr/>
          </p:nvSpPr>
          <p:spPr bwMode="auto">
            <a:xfrm>
              <a:off x="2218267" y="2101452"/>
              <a:ext cx="4910667" cy="666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80" name="Rectangle 12"/>
            <p:cNvSpPr>
              <a:spLocks noChangeArrowheads="1"/>
            </p:cNvSpPr>
            <p:nvPr/>
          </p:nvSpPr>
          <p:spPr bwMode="auto">
            <a:xfrm>
              <a:off x="2218267" y="2840413"/>
              <a:ext cx="4910667" cy="6667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82" name="AutoShape 14"/>
            <p:cNvSpPr>
              <a:spLocks noChangeArrowheads="1"/>
            </p:cNvSpPr>
            <p:nvPr/>
          </p:nvSpPr>
          <p:spPr bwMode="auto">
            <a:xfrm>
              <a:off x="2540000" y="2234802"/>
              <a:ext cx="338667" cy="342900"/>
            </a:xfrm>
            <a:prstGeom prst="downArrow">
              <a:avLst>
                <a:gd name="adj1" fmla="val 50000"/>
                <a:gd name="adj2" fmla="val 4500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405" name="Text Box 37"/>
            <p:cNvSpPr txBox="1">
              <a:spLocks noChangeArrowheads="1"/>
            </p:cNvSpPr>
            <p:nvPr/>
          </p:nvSpPr>
          <p:spPr bwMode="auto">
            <a:xfrm>
              <a:off x="1202674" y="2496167"/>
              <a:ext cx="1070170" cy="476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F gets 1/3 C</a:t>
              </a:r>
            </a:p>
          </p:txBody>
        </p:sp>
        <p:sp>
          <p:nvSpPr>
            <p:cNvPr id="58406" name="Text Box 38"/>
            <p:cNvSpPr txBox="1">
              <a:spLocks noChangeArrowheads="1"/>
            </p:cNvSpPr>
            <p:nvPr/>
          </p:nvSpPr>
          <p:spPr bwMode="auto">
            <a:xfrm>
              <a:off x="3008386" y="2465886"/>
              <a:ext cx="1224410" cy="476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F reflects 50%</a:t>
              </a:r>
            </a:p>
          </p:txBody>
        </p:sp>
        <p:sp>
          <p:nvSpPr>
            <p:cNvPr id="58407" name="Text Box 39"/>
            <p:cNvSpPr txBox="1">
              <a:spLocks noChangeArrowheads="1"/>
            </p:cNvSpPr>
            <p:nvPr/>
          </p:nvSpPr>
          <p:spPr bwMode="auto">
            <a:xfrm>
              <a:off x="5750863" y="2482452"/>
              <a:ext cx="1070170" cy="476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C gets 1/3 F</a:t>
              </a:r>
            </a:p>
          </p:txBody>
        </p:sp>
        <p:sp>
          <p:nvSpPr>
            <p:cNvPr id="58408" name="Text Box 40"/>
            <p:cNvSpPr txBox="1">
              <a:spLocks noChangeArrowheads="1"/>
            </p:cNvSpPr>
            <p:nvPr/>
          </p:nvSpPr>
          <p:spPr bwMode="auto">
            <a:xfrm>
              <a:off x="7073900" y="1955428"/>
              <a:ext cx="1234255" cy="476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C reflects 75%</a:t>
              </a:r>
            </a:p>
          </p:txBody>
        </p:sp>
        <p:sp>
          <p:nvSpPr>
            <p:cNvPr id="58409" name="AutoShape 41"/>
            <p:cNvSpPr>
              <a:spLocks noChangeArrowheads="1"/>
            </p:cNvSpPr>
            <p:nvPr/>
          </p:nvSpPr>
          <p:spPr bwMode="auto">
            <a:xfrm>
              <a:off x="5283201" y="2514202"/>
              <a:ext cx="356828" cy="281761"/>
            </a:xfrm>
            <a:prstGeom prst="upArrow">
              <a:avLst>
                <a:gd name="adj1" fmla="val 50000"/>
                <a:gd name="adj2" fmla="val 57380"/>
              </a:avLst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" name="Group 47"/>
            <p:cNvGrpSpPr>
              <a:grpSpLocks/>
            </p:cNvGrpSpPr>
            <p:nvPr/>
          </p:nvGrpSpPr>
          <p:grpSpPr bwMode="auto">
            <a:xfrm>
              <a:off x="4521200" y="2672952"/>
              <a:ext cx="575733" cy="171450"/>
              <a:chOff x="-576" y="2200"/>
              <a:chExt cx="272" cy="144"/>
            </a:xfrm>
          </p:grpSpPr>
          <p:sp>
            <p:nvSpPr>
              <p:cNvPr id="4130" name="Line 43"/>
              <p:cNvSpPr>
                <a:spLocks noChangeShapeType="1"/>
              </p:cNvSpPr>
              <p:nvPr/>
            </p:nvSpPr>
            <p:spPr bwMode="auto">
              <a:xfrm flipV="1">
                <a:off x="-576" y="2200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1" name="Line 44"/>
              <p:cNvSpPr>
                <a:spLocks noChangeShapeType="1"/>
              </p:cNvSpPr>
              <p:nvPr/>
            </p:nvSpPr>
            <p:spPr bwMode="auto">
              <a:xfrm flipV="1">
                <a:off x="-432" y="2200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2" name="Line 45"/>
              <p:cNvSpPr>
                <a:spLocks noChangeShapeType="1"/>
              </p:cNvSpPr>
              <p:nvPr/>
            </p:nvSpPr>
            <p:spPr bwMode="auto">
              <a:xfrm flipV="1">
                <a:off x="-304" y="220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997200" y="2168127"/>
              <a:ext cx="3793067" cy="228600"/>
              <a:chOff x="2997200" y="2168127"/>
              <a:chExt cx="3793067" cy="228600"/>
            </a:xfrm>
          </p:grpSpPr>
          <p:sp>
            <p:nvSpPr>
              <p:cNvPr id="58390" name="Line 22"/>
              <p:cNvSpPr>
                <a:spLocks noChangeShapeType="1"/>
              </p:cNvSpPr>
              <p:nvPr/>
            </p:nvSpPr>
            <p:spPr bwMode="auto">
              <a:xfrm>
                <a:off x="4148667" y="218717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3" name="Line 25"/>
              <p:cNvSpPr>
                <a:spLocks noChangeShapeType="1"/>
              </p:cNvSpPr>
              <p:nvPr/>
            </p:nvSpPr>
            <p:spPr bwMode="auto">
              <a:xfrm>
                <a:off x="6079067" y="218717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9" name="Line 31"/>
              <p:cNvSpPr>
                <a:spLocks noChangeShapeType="1"/>
              </p:cNvSpPr>
              <p:nvPr/>
            </p:nvSpPr>
            <p:spPr bwMode="auto">
              <a:xfrm>
                <a:off x="2997200" y="2187177"/>
                <a:ext cx="0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0" name="Line 32"/>
              <p:cNvSpPr>
                <a:spLocks noChangeShapeType="1"/>
              </p:cNvSpPr>
              <p:nvPr/>
            </p:nvSpPr>
            <p:spPr bwMode="auto">
              <a:xfrm>
                <a:off x="3776133" y="2187177"/>
                <a:ext cx="0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1" name="Line 33"/>
              <p:cNvSpPr>
                <a:spLocks noChangeShapeType="1"/>
              </p:cNvSpPr>
              <p:nvPr/>
            </p:nvSpPr>
            <p:spPr bwMode="auto">
              <a:xfrm>
                <a:off x="6773334" y="218717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3" name="Line 35"/>
              <p:cNvSpPr>
                <a:spLocks noChangeShapeType="1"/>
              </p:cNvSpPr>
              <p:nvPr/>
            </p:nvSpPr>
            <p:spPr bwMode="auto">
              <a:xfrm>
                <a:off x="4893734" y="218717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8" name="Line 50"/>
              <p:cNvSpPr>
                <a:spLocks noChangeShapeType="1"/>
              </p:cNvSpPr>
              <p:nvPr/>
            </p:nvSpPr>
            <p:spPr bwMode="auto">
              <a:xfrm>
                <a:off x="5486400" y="216812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258036" y="1975150"/>
              <a:ext cx="5769297" cy="476031"/>
              <a:chOff x="1258036" y="1975150"/>
              <a:chExt cx="5769297" cy="476031"/>
            </a:xfrm>
          </p:grpSpPr>
          <p:sp>
            <p:nvSpPr>
              <p:cNvPr id="58388" name="Line 20"/>
              <p:cNvSpPr>
                <a:spLocks noChangeShapeType="1"/>
              </p:cNvSpPr>
              <p:nvPr/>
            </p:nvSpPr>
            <p:spPr bwMode="auto">
              <a:xfrm>
                <a:off x="3386667" y="2187177"/>
                <a:ext cx="0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1" name="Line 23"/>
              <p:cNvSpPr>
                <a:spLocks noChangeShapeType="1"/>
              </p:cNvSpPr>
              <p:nvPr/>
            </p:nvSpPr>
            <p:spPr bwMode="auto">
              <a:xfrm>
                <a:off x="5283200" y="218717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2" name="Line 24"/>
              <p:cNvSpPr>
                <a:spLocks noChangeShapeType="1"/>
              </p:cNvSpPr>
              <p:nvPr/>
            </p:nvSpPr>
            <p:spPr bwMode="auto">
              <a:xfrm>
                <a:off x="5655734" y="218717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4" name="Line 26"/>
              <p:cNvSpPr>
                <a:spLocks noChangeShapeType="1"/>
              </p:cNvSpPr>
              <p:nvPr/>
            </p:nvSpPr>
            <p:spPr bwMode="auto">
              <a:xfrm>
                <a:off x="6451600" y="218717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8" name="Line 30"/>
              <p:cNvSpPr>
                <a:spLocks noChangeShapeType="1"/>
              </p:cNvSpPr>
              <p:nvPr/>
            </p:nvSpPr>
            <p:spPr bwMode="auto">
              <a:xfrm>
                <a:off x="2387600" y="2187177"/>
                <a:ext cx="0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2" name="Line 34"/>
              <p:cNvSpPr>
                <a:spLocks noChangeShapeType="1"/>
              </p:cNvSpPr>
              <p:nvPr/>
            </p:nvSpPr>
            <p:spPr bwMode="auto">
              <a:xfrm>
                <a:off x="4555067" y="218717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4" name="Text Box 36"/>
              <p:cNvSpPr txBox="1">
                <a:spLocks noChangeArrowheads="1"/>
              </p:cNvSpPr>
              <p:nvPr/>
            </p:nvSpPr>
            <p:spPr bwMode="auto">
              <a:xfrm>
                <a:off x="1258036" y="1975150"/>
                <a:ext cx="960231" cy="476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/>
                  <a:t>C emits 12</a:t>
                </a:r>
                <a:endParaRPr lang="en-US" sz="1400" dirty="0"/>
              </a:p>
            </p:txBody>
          </p:sp>
          <p:sp>
            <p:nvSpPr>
              <p:cNvPr id="58417" name="Line 49"/>
              <p:cNvSpPr>
                <a:spLocks noChangeShapeType="1"/>
              </p:cNvSpPr>
              <p:nvPr/>
            </p:nvSpPr>
            <p:spPr bwMode="auto">
              <a:xfrm>
                <a:off x="3945467" y="2187177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9" name="Line 51"/>
              <p:cNvSpPr>
                <a:spLocks noChangeShapeType="1"/>
              </p:cNvSpPr>
              <p:nvPr/>
            </p:nvSpPr>
            <p:spPr bwMode="auto">
              <a:xfrm>
                <a:off x="7010400" y="2177652"/>
                <a:ext cx="16933" cy="2095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14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006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85850"/>
                <a:ext cx="4191000" cy="36004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800" dirty="0" smtClean="0">
                    <a:latin typeface="Cambria" pitchFamily="18" charset="0"/>
                  </a:rPr>
                  <a:t>Iterative method 1, </a:t>
                </a:r>
                <a:r>
                  <a:rPr lang="en-US" sz="1800" b="1" dirty="0" smtClean="0">
                    <a:latin typeface="Cambria" pitchFamily="18" charset="0"/>
                  </a:rPr>
                  <a:t>gathering energy: </a:t>
                </a:r>
                <a:r>
                  <a:rPr lang="en-US" sz="1800" dirty="0" smtClean="0">
                    <a:latin typeface="Cambria" pitchFamily="18" charset="0"/>
                  </a:rPr>
                  <a:t>send out light from emitters everywhere, accumulate it, resend from all patches… Each iteration uses </a:t>
                </a:r>
                <a:r>
                  <a:rPr lang="en-US" sz="1800" dirty="0" err="1" smtClean="0">
                    <a:latin typeface="Cambria" pitchFamily="18" charset="0"/>
                  </a:rPr>
                  <a:t>radiosity</a:t>
                </a:r>
                <a:r>
                  <a:rPr lang="en-US" sz="1800" dirty="0" smtClean="0">
                    <a:latin typeface="Cambria" pitchFamily="18" charset="0"/>
                  </a:rPr>
                  <a:t> values from previous iteration as estimates for recursive form. Iterate by rows.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dirty="0" smtClean="0">
                  <a:latin typeface="Cambria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𝐸</m:t>
                    </m:r>
                  </m:oMath>
                </a14:m>
                <a:endParaRPr lang="en-US" sz="1800" b="0" dirty="0" smtClean="0">
                  <a:latin typeface="Cambria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𝐸</m:t>
                    </m:r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𝐹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endParaRPr lang="en-US" sz="1800" b="0" dirty="0" smtClean="0">
                  <a:latin typeface="Cambria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r>
                      <a:rPr lang="en-US" sz="1800" b="0" i="1" smtClean="0">
                        <a:latin typeface="Cambria Math"/>
                      </a:rPr>
                      <m:t>𝐸</m:t>
                    </m:r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r>
                      <a:rPr lang="en-US" sz="1800" b="0" i="1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𝜌</m:t>
                        </m:r>
                      </m:e>
                    </m:d>
                    <m:r>
                      <a:rPr lang="en-US" sz="1800" b="0" i="1" smtClean="0">
                        <a:latin typeface="Cambria Math"/>
                      </a:rPr>
                      <m:t>𝐹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 smtClean="0">
                  <a:latin typeface="Cambria" pitchFamily="18" charset="0"/>
                </a:endParaRPr>
              </a:p>
              <a:p>
                <a:r>
                  <a:rPr lang="en-US" sz="1800" dirty="0" smtClean="0">
                    <a:latin typeface="Cambria" pitchFamily="18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1800" b="0" i="1" smtClean="0">
                            <a:latin typeface="Cambria Math"/>
                          </a:rPr>
                          <m:t> </m:t>
                        </m:r>
                      </m:sup>
                    </m:sSup>
                    <m:r>
                      <a:rPr lang="en-US" sz="18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1800" dirty="0" smtClean="0">
                    <a:latin typeface="Cambria" pitchFamily="18" charset="0"/>
                  </a:rPr>
                  <a:t>is your k-</a:t>
                </a:r>
                <a:r>
                  <a:rPr lang="en-US" sz="1800" dirty="0" err="1" smtClean="0">
                    <a:latin typeface="Cambria" pitchFamily="18" charset="0"/>
                  </a:rPr>
                  <a:t>th</a:t>
                </a:r>
                <a:r>
                  <a:rPr lang="en-US" sz="1800" dirty="0" smtClean="0">
                    <a:latin typeface="Cambria" pitchFamily="18" charset="0"/>
                  </a:rPr>
                  <a:t> guess at </a:t>
                </a:r>
                <a:r>
                  <a:rPr lang="en-US" sz="1800" dirty="0" err="1" smtClean="0">
                    <a:latin typeface="Cambria" pitchFamily="18" charset="0"/>
                  </a:rPr>
                  <a:t>radiosity</a:t>
                </a:r>
                <a:r>
                  <a:rPr lang="en-US" sz="1800" dirty="0" smtClean="0">
                    <a:latin typeface="Cambria" pitchFamily="18" charset="0"/>
                  </a:rPr>
                  <a:t>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, … </m:t>
                    </m:r>
                  </m:oMath>
                </a14:m>
                <a:endParaRPr lang="en-US" sz="1800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85850"/>
                <a:ext cx="4191000" cy="3600450"/>
              </a:xfrm>
              <a:blipFill rotWithShape="1">
                <a:blip r:embed="rId3"/>
                <a:stretch>
                  <a:fillRect t="-1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00600" y="1085850"/>
                <a:ext cx="4038600" cy="3600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800" dirty="0" smtClean="0">
                    <a:latin typeface="Cambria" pitchFamily="18" charset="0"/>
                  </a:rPr>
                  <a:t>Results for our example: </a:t>
                </a:r>
              </a:p>
              <a:p>
                <a:r>
                  <a:rPr lang="en-US" sz="1800" dirty="0" smtClean="0">
                    <a:latin typeface="Cambria" pitchFamily="18" charset="0"/>
                  </a:rPr>
                  <a:t>{12, 0}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 smtClean="0">
                  <a:latin typeface="Cambria" pitchFamily="18" charset="0"/>
                </a:endParaRPr>
              </a:p>
              <a:p>
                <a:r>
                  <a:rPr lang="en-US" sz="1800" dirty="0" smtClean="0">
                    <a:latin typeface="Cambria" pitchFamily="18" charset="0"/>
                  </a:rPr>
                  <a:t>{12, 2} 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2−1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1−2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sz="1800" dirty="0" smtClean="0">
                    <a:latin typeface="Cambria" pitchFamily="18" charset="0"/>
                  </a:rPr>
                  <a:t> = {12 + 0,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0+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⋅12 </m:t>
                    </m:r>
                  </m:oMath>
                </a14:m>
                <a:r>
                  <a:rPr lang="en-US" sz="1800" dirty="0" smtClean="0">
                    <a:latin typeface="Cambria" pitchFamily="18" charset="0"/>
                  </a:rPr>
                  <a:t>}</a:t>
                </a:r>
              </a:p>
              <a:p>
                <a:r>
                  <a:rPr lang="en-US" sz="1800" dirty="0" smtClean="0">
                    <a:latin typeface="Cambria" pitchFamily="18" charset="0"/>
                  </a:rPr>
                  <a:t>{12.5, 2}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12+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/>
                              </a:rPr>
                              <m:t>4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/>
                          </a:rPr>
                          <m:t>⋅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/>
                          </a:rPr>
                          <m:t>⋅2,0+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/>
                          </a:rPr>
                          <m:t>⋅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/>
                          </a:rPr>
                          <m:t>⋅12 </m:t>
                        </m:r>
                      </m:e>
                    </m:d>
                  </m:oMath>
                </a14:m>
                <a:endParaRPr lang="en-US" sz="1800" dirty="0" smtClean="0">
                  <a:latin typeface="Cambria" pitchFamily="18" charset="0"/>
                </a:endParaRPr>
              </a:p>
              <a:p>
                <a:r>
                  <a:rPr lang="en-US" sz="1800" dirty="0" smtClean="0">
                    <a:latin typeface="Cambria" pitchFamily="18" charset="0"/>
                  </a:rPr>
                  <a:t>{12.5, 2.08373}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12+</m:t>
                        </m:r>
                        <m:f>
                          <m:f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  <m:r>
                          <a:rPr lang="en-US" sz="1800" i="1">
                            <a:latin typeface="Cambria Math"/>
                          </a:rPr>
                          <m:t>⋅</m:t>
                        </m:r>
                        <m:f>
                          <m:f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en-US" sz="1800" i="1">
                            <a:latin typeface="Cambria Math"/>
                          </a:rPr>
                          <m:t>⋅2,0+</m:t>
                        </m:r>
                        <m:f>
                          <m:f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1800" i="1">
                            <a:latin typeface="Cambria Math"/>
                          </a:rPr>
                          <m:t>⋅</m:t>
                        </m:r>
                        <m:f>
                          <m:f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en-US" sz="1800" i="1">
                            <a:latin typeface="Cambria Math"/>
                          </a:rPr>
                          <m:t>⋅12</m:t>
                        </m:r>
                        <m:r>
                          <a:rPr lang="en-US" sz="1800" b="0" i="1" smtClean="0">
                            <a:latin typeface="Cambria Math"/>
                          </a:rPr>
                          <m:t>.5</m:t>
                        </m:r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sz="1800" dirty="0" smtClean="0">
                  <a:latin typeface="Cambria" pitchFamily="18" charset="0"/>
                </a:endParaRPr>
              </a:p>
              <a:p>
                <a:r>
                  <a:rPr lang="en-US" sz="1800" dirty="0" smtClean="0">
                    <a:latin typeface="Cambria" pitchFamily="18" charset="0"/>
                  </a:rPr>
                  <a:t>{12.5208, 2.08373}</a:t>
                </a:r>
              </a:p>
              <a:p>
                <a:r>
                  <a:rPr lang="en-US" sz="1800" dirty="0" smtClean="0">
                    <a:latin typeface="Cambria" pitchFamily="18" charset="0"/>
                  </a:rPr>
                  <a:t>{12.5208, 2.08681}</a:t>
                </a:r>
              </a:p>
              <a:p>
                <a:r>
                  <a:rPr lang="en-US" sz="1800" dirty="0" smtClean="0">
                    <a:latin typeface="Cambria" pitchFamily="18" charset="0"/>
                  </a:rPr>
                  <a:t>{12.5217, 2.08681}</a:t>
                </a:r>
              </a:p>
              <a:p>
                <a:r>
                  <a:rPr lang="en-US" sz="1800" dirty="0" smtClean="0">
                    <a:latin typeface="Cambria" pitchFamily="18" charset="0"/>
                  </a:rPr>
                  <a:t>{12.5217, 2.08695}</a:t>
                </a:r>
                <a:endParaRPr lang="en-US" sz="1800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00600" y="1447800"/>
                <a:ext cx="4038600" cy="4800600"/>
              </a:xfrm>
              <a:blipFill rotWithShape="1">
                <a:blip r:embed="rId4"/>
                <a:stretch>
                  <a:fillRect l="-302"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Progressive Refinement (2/2)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15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003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3" name="Rectangle 5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457200" y="2400300"/>
                <a:ext cx="8229600" cy="2343150"/>
              </a:xfrm>
            </p:spPr>
            <p:txBody>
              <a:bodyPr>
                <a:normAutofit fontScale="85000" lnSpcReduction="20000"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sz="1500" dirty="0" smtClean="0"/>
                  <a:t>The </a:t>
                </a:r>
                <a:r>
                  <a:rPr lang="en-US" sz="1500" dirty="0" err="1" smtClean="0"/>
                  <a:t>radiosity</a:t>
                </a:r>
                <a:r>
                  <a:rPr lang="en-US" sz="1500" dirty="0" smtClean="0"/>
                  <a:t> equation for </a:t>
                </a:r>
                <a:r>
                  <a:rPr lang="en-US" sz="1500" b="1" dirty="0" smtClean="0"/>
                  <a:t>normalized unit areas</a:t>
                </a:r>
                <a:r>
                  <a:rPr lang="en-US" sz="1500" dirty="0" smtClean="0"/>
                  <a:t> of Lambertian diffuse patches is:</a:t>
                </a: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5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5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15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500" b="0" i="1" smtClean="0">
                              <a:latin typeface="Cambria Math"/>
                            </a:rPr>
                            <m:t>1≤</m:t>
                          </m:r>
                          <m:r>
                            <a:rPr lang="en-US" sz="15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1500" b="0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sz="15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5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0" i="1" smtClean="0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15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5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b="0" i="1" smtClean="0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5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5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1500" dirty="0" smtClean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1700" i="1" dirty="0" smtClean="0">
                    <a:latin typeface="Times New Roman" pitchFamily="18" charset="0"/>
                  </a:rPr>
                  <a:t>B</a:t>
                </a:r>
                <a:r>
                  <a:rPr lang="en-US" sz="1700" i="1" baseline="-25000" dirty="0" smtClean="0">
                    <a:latin typeface="Times New Roman" pitchFamily="18" charset="0"/>
                  </a:rPr>
                  <a:t>i</a:t>
                </a:r>
                <a:r>
                  <a:rPr lang="en-US" sz="1700" dirty="0" smtClean="0"/>
                  <a:t> </a:t>
                </a:r>
                <a:r>
                  <a:rPr lang="en-US" sz="1500" dirty="0" smtClean="0"/>
                  <a:t>is total </a:t>
                </a:r>
                <a:r>
                  <a:rPr lang="en-US" sz="1500" i="1" dirty="0" err="1" smtClean="0"/>
                  <a:t>radiosity</a:t>
                </a:r>
                <a:r>
                  <a:rPr lang="en-US" sz="1500" dirty="0" smtClean="0"/>
                  <a:t> in watts/m</a:t>
                </a:r>
                <a:r>
                  <a:rPr lang="en-US" sz="1500" baseline="30000" dirty="0" smtClean="0"/>
                  <a:t>2</a:t>
                </a:r>
                <a:r>
                  <a:rPr lang="en-US" sz="1500" dirty="0" smtClean="0"/>
                  <a:t> (i.e. energy/unit-time / unit-area) radiating from patch </a:t>
                </a:r>
                <a:r>
                  <a:rPr lang="en-US" sz="1700" i="1" dirty="0" smtClean="0">
                    <a:latin typeface="Times New Roman" pitchFamily="18" charset="0"/>
                  </a:rPr>
                  <a:t>i</a:t>
                </a:r>
              </a:p>
              <a:p>
                <a:pPr lvl="1" eaLnBrk="1" hangingPunct="1">
                  <a:lnSpc>
                    <a:spcPct val="90000"/>
                  </a:lnSpc>
                </a:pPr>
                <a:r>
                  <a:rPr lang="en-US" sz="1500" dirty="0" smtClean="0"/>
                  <a:t>Note that we are now calculating </a:t>
                </a:r>
                <a:r>
                  <a:rPr lang="en-US" sz="1700" i="1" dirty="0" smtClean="0">
                    <a:latin typeface="Times New Roman" pitchFamily="18" charset="0"/>
                  </a:rPr>
                  <a:t>B</a:t>
                </a:r>
                <a:r>
                  <a:rPr lang="en-US" sz="1700" i="1" baseline="-25000" dirty="0" smtClean="0">
                    <a:latin typeface="Times New Roman" pitchFamily="18" charset="0"/>
                  </a:rPr>
                  <a:t>i</a:t>
                </a:r>
                <a:r>
                  <a:rPr lang="en-US" sz="1500" dirty="0" smtClean="0"/>
                  <a:t> (and </a:t>
                </a:r>
                <a:r>
                  <a:rPr lang="en-US" sz="1700" i="1" dirty="0" err="1" smtClean="0">
                    <a:latin typeface="Times New Roman" pitchFamily="18" charset="0"/>
                  </a:rPr>
                  <a:t>E</a:t>
                </a:r>
                <a:r>
                  <a:rPr lang="en-US" sz="1700" i="1" baseline="-25000" dirty="0" err="1" smtClean="0">
                    <a:latin typeface="Times New Roman" pitchFamily="18" charset="0"/>
                  </a:rPr>
                  <a:t>i</a:t>
                </a:r>
                <a:r>
                  <a:rPr lang="en-US" sz="1500" dirty="0" smtClean="0"/>
                  <a:t>)</a:t>
                </a:r>
                <a:r>
                  <a:rPr lang="en-US" sz="1500" i="1" dirty="0" smtClean="0"/>
                  <a:t> </a:t>
                </a:r>
                <a:r>
                  <a:rPr lang="en-US" sz="1500" b="1" dirty="0" smtClean="0"/>
                  <a:t>per unit area</a:t>
                </a:r>
                <a:endParaRPr lang="en-US" sz="1500" dirty="0" smtClean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1700" i="1" dirty="0" err="1" smtClean="0">
                    <a:latin typeface="Times New Roman" pitchFamily="18" charset="0"/>
                  </a:rPr>
                  <a:t>E</a:t>
                </a:r>
                <a:r>
                  <a:rPr lang="en-US" sz="1700" i="1" baseline="-25000" dirty="0" err="1" smtClean="0">
                    <a:latin typeface="Times New Roman" pitchFamily="18" charset="0"/>
                  </a:rPr>
                  <a:t>i</a:t>
                </a:r>
                <a:r>
                  <a:rPr lang="en-US" sz="1500" dirty="0" smtClean="0"/>
                  <a:t> is </a:t>
                </a:r>
                <a:r>
                  <a:rPr lang="en-US" sz="1500" i="1" dirty="0" smtClean="0"/>
                  <a:t>light emitted </a:t>
                </a:r>
                <a:r>
                  <a:rPr lang="en-US" sz="1500" dirty="0" smtClean="0"/>
                  <a:t>in watts/m</a:t>
                </a:r>
                <a:r>
                  <a:rPr lang="en-US" sz="1500" baseline="30000" dirty="0" smtClean="0"/>
                  <a:t>2</a:t>
                </a:r>
                <a:r>
                  <a:rPr lang="en-US" sz="1500" dirty="0" smtClean="0"/>
                  <a:t> 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l-GR" sz="1700" i="1" dirty="0" smtClean="0">
                    <a:cs typeface="Times New Roman" pitchFamily="18" charset="0"/>
                  </a:rPr>
                  <a:t>ρ</a:t>
                </a:r>
                <a:r>
                  <a:rPr lang="en-US" sz="1700" i="1" baseline="-25000" dirty="0" smtClean="0"/>
                  <a:t>i</a:t>
                </a:r>
                <a:r>
                  <a:rPr lang="en-US" sz="1500" dirty="0" smtClean="0"/>
                  <a:t> is </a:t>
                </a:r>
                <a:r>
                  <a:rPr lang="en-US" sz="1500" i="1" dirty="0" smtClean="0"/>
                  <a:t>fraction of incident energy reflected</a:t>
                </a:r>
                <a:r>
                  <a:rPr lang="en-US" sz="1500" dirty="0" smtClean="0"/>
                  <a:t> by patch </a:t>
                </a:r>
                <a:r>
                  <a:rPr lang="en-US" sz="1500" i="1" dirty="0" smtClean="0"/>
                  <a:t>i</a:t>
                </a:r>
                <a:r>
                  <a:rPr lang="en-US" sz="1500" dirty="0" smtClean="0"/>
                  <a:t> (related to diffuse reflection coefficient </a:t>
                </a:r>
                <a:r>
                  <a:rPr lang="en-US" sz="1700" i="1" dirty="0" err="1" smtClean="0">
                    <a:latin typeface="Times New Roman" pitchFamily="18" charset="0"/>
                  </a:rPr>
                  <a:t>k</a:t>
                </a:r>
                <a:r>
                  <a:rPr lang="en-US" sz="1700" i="1" baseline="-25000" dirty="0" err="1" smtClean="0">
                    <a:latin typeface="Times New Roman" pitchFamily="18" charset="0"/>
                  </a:rPr>
                  <a:t>d</a:t>
                </a:r>
                <a:r>
                  <a:rPr lang="en-US" sz="1500" dirty="0" smtClean="0"/>
                  <a:t> in simple lighting model)</a:t>
                </a:r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1600" i="1" dirty="0" err="1" smtClean="0">
                    <a:latin typeface="Times New Roman" pitchFamily="18" charset="0"/>
                  </a:rPr>
                  <a:t>A</a:t>
                </a:r>
                <a:r>
                  <a:rPr lang="en-US" sz="1600" i="1" baseline="-25000" dirty="0" err="1" smtClean="0">
                    <a:latin typeface="Times New Roman" pitchFamily="18" charset="0"/>
                  </a:rPr>
                  <a:t>j</a:t>
                </a:r>
                <a:r>
                  <a:rPr lang="en-US" sz="1500" dirty="0" smtClean="0"/>
                  <a:t> is </a:t>
                </a:r>
                <a:r>
                  <a:rPr lang="en-US" sz="1500" i="1" dirty="0" smtClean="0"/>
                  <a:t>area</a:t>
                </a:r>
                <a:r>
                  <a:rPr lang="en-US" sz="1500" dirty="0" smtClean="0"/>
                  <a:t> of </a:t>
                </a:r>
                <a:r>
                  <a:rPr lang="en-US" sz="1500" i="1" dirty="0" err="1" smtClean="0"/>
                  <a:t>j</a:t>
                </a:r>
                <a:r>
                  <a:rPr lang="en-US" sz="1500" dirty="0" err="1" smtClean="0"/>
                  <a:t>’th</a:t>
                </a:r>
                <a:r>
                  <a:rPr lang="en-US" sz="1500" dirty="0" smtClean="0"/>
                  <a:t> patch</a:t>
                </a:r>
                <a:endParaRPr lang="en-US" sz="1500" i="1" dirty="0" smtClean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sz="1700" dirty="0" smtClean="0">
                    <a:latin typeface="Times New Roman" pitchFamily="18" charset="0"/>
                  </a:rPr>
                  <a:t>(</a:t>
                </a:r>
                <a:r>
                  <a:rPr lang="en-US" sz="1700" i="1" dirty="0" err="1" smtClean="0">
                    <a:latin typeface="Times New Roman" pitchFamily="18" charset="0"/>
                  </a:rPr>
                  <a:t>B</a:t>
                </a:r>
                <a:r>
                  <a:rPr lang="en-US" sz="1700" i="1" baseline="-25000" dirty="0" err="1" smtClean="0">
                    <a:latin typeface="Times New Roman" pitchFamily="18" charset="0"/>
                  </a:rPr>
                  <a:t>j</a:t>
                </a:r>
                <a:r>
                  <a:rPr lang="en-US" sz="1700" dirty="0" smtClean="0">
                    <a:latin typeface="Times New Roman" pitchFamily="18" charset="0"/>
                  </a:rPr>
                  <a:t> </a:t>
                </a:r>
                <a:r>
                  <a:rPr lang="en-US" sz="1700" i="1" dirty="0" err="1" smtClean="0">
                    <a:latin typeface="Times New Roman" pitchFamily="18" charset="0"/>
                  </a:rPr>
                  <a:t>A</a:t>
                </a:r>
                <a:r>
                  <a:rPr lang="en-US" sz="1700" i="1" baseline="-25000" dirty="0" err="1" smtClean="0">
                    <a:latin typeface="Times New Roman" pitchFamily="18" charset="0"/>
                  </a:rPr>
                  <a:t>j</a:t>
                </a:r>
                <a:r>
                  <a:rPr lang="en-US" sz="1700" dirty="0" smtClean="0">
                    <a:latin typeface="Times New Roman" pitchFamily="18" charset="0"/>
                  </a:rPr>
                  <a:t>)</a:t>
                </a:r>
                <a:r>
                  <a:rPr lang="en-US" sz="1500" dirty="0" smtClean="0"/>
                  <a:t> is </a:t>
                </a:r>
                <a:r>
                  <a:rPr lang="en-US" sz="1500" i="1" dirty="0" smtClean="0"/>
                  <a:t>total energy radiated </a:t>
                </a:r>
                <a:r>
                  <a:rPr lang="en-US" sz="1500" dirty="0" smtClean="0"/>
                  <a:t>by patch </a:t>
                </a:r>
                <a:r>
                  <a:rPr lang="en-US" sz="1700" i="1" dirty="0" smtClean="0">
                    <a:latin typeface="Times New Roman" pitchFamily="18" charset="0"/>
                  </a:rPr>
                  <a:t>j</a:t>
                </a:r>
                <a:r>
                  <a:rPr lang="en-US" sz="1500" dirty="0" smtClean="0"/>
                  <a:t> with area </a:t>
                </a:r>
                <a:r>
                  <a:rPr lang="en-US" sz="1700" i="1" dirty="0" err="1" smtClean="0">
                    <a:latin typeface="Times New Roman" pitchFamily="18" charset="0"/>
                  </a:rPr>
                  <a:t>A</a:t>
                </a:r>
                <a:r>
                  <a:rPr lang="en-US" sz="1700" i="1" baseline="-25000" dirty="0" err="1" smtClean="0">
                    <a:latin typeface="Times New Roman" pitchFamily="18" charset="0"/>
                  </a:rPr>
                  <a:t>j</a:t>
                </a:r>
                <a:r>
                  <a:rPr lang="en-US" sz="1500" i="1" baseline="-25000" dirty="0" smtClean="0"/>
                  <a:t> </a:t>
                </a:r>
                <a:r>
                  <a:rPr lang="en-US" sz="1500" dirty="0" smtClean="0"/>
                  <a:t>(i.e., unit </a:t>
                </a:r>
                <a:r>
                  <a:rPr lang="en-US" sz="1500" dirty="0" err="1" smtClean="0"/>
                  <a:t>radiosity</a:t>
                </a:r>
                <a:r>
                  <a:rPr lang="en-US" sz="1500" dirty="0" smtClean="0"/>
                  <a:t> </a:t>
                </a:r>
                <a:r>
                  <a:rPr lang="en-US" sz="1500" i="1" dirty="0" smtClean="0"/>
                  <a:t>x</a:t>
                </a:r>
                <a:r>
                  <a:rPr lang="en-US" sz="1500" dirty="0" smtClean="0"/>
                  <a:t> area)</a:t>
                </a:r>
              </a:p>
            </p:txBody>
          </p:sp>
        </mc:Choice>
        <mc:Fallback xmlns="">
          <p:sp>
            <p:nvSpPr>
              <p:cNvPr id="1741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2400300"/>
                <a:ext cx="8229600" cy="2343150"/>
              </a:xfrm>
              <a:blipFill rotWithShape="1">
                <a:blip r:embed="rId3"/>
                <a:stretch>
                  <a:fillRect t="-22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Radiosity</a:t>
            </a:r>
            <a:r>
              <a:rPr lang="en-US" dirty="0" smtClean="0"/>
              <a:t> Equation (1/3)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67000" y="1036987"/>
            <a:ext cx="4103428" cy="1234020"/>
            <a:chOff x="860824" y="1404700"/>
            <a:chExt cx="7388012" cy="1692716"/>
          </a:xfrm>
        </p:grpSpPr>
        <p:sp>
          <p:nvSpPr>
            <p:cNvPr id="6148" name="Freeform 7"/>
            <p:cNvSpPr>
              <a:spLocks/>
            </p:cNvSpPr>
            <p:nvPr/>
          </p:nvSpPr>
          <p:spPr bwMode="auto">
            <a:xfrm>
              <a:off x="1677858" y="1482090"/>
              <a:ext cx="793749" cy="478631"/>
            </a:xfrm>
            <a:custGeom>
              <a:avLst/>
              <a:gdLst>
                <a:gd name="T0" fmla="*/ 0 w 375"/>
                <a:gd name="T1" fmla="*/ 2147483647 h 402"/>
                <a:gd name="T2" fmla="*/ 2147483647 w 375"/>
                <a:gd name="T3" fmla="*/ 0 h 402"/>
                <a:gd name="T4" fmla="*/ 2147483647 w 375"/>
                <a:gd name="T5" fmla="*/ 2147483647 h 402"/>
                <a:gd name="T6" fmla="*/ 2147483647 w 375"/>
                <a:gd name="T7" fmla="*/ 2147483647 h 402"/>
                <a:gd name="T8" fmla="*/ 0 w 375"/>
                <a:gd name="T9" fmla="*/ 2147483647 h 4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402"/>
                <a:gd name="T17" fmla="*/ 375 w 375"/>
                <a:gd name="T18" fmla="*/ 402 h 4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402">
                  <a:moveTo>
                    <a:pt x="0" y="234"/>
                  </a:moveTo>
                  <a:lnTo>
                    <a:pt x="275" y="0"/>
                  </a:lnTo>
                  <a:lnTo>
                    <a:pt x="375" y="248"/>
                  </a:lnTo>
                  <a:lnTo>
                    <a:pt x="201" y="402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49" name="Freeform 8"/>
            <p:cNvSpPr>
              <a:spLocks/>
            </p:cNvSpPr>
            <p:nvPr/>
          </p:nvSpPr>
          <p:spPr bwMode="auto">
            <a:xfrm>
              <a:off x="2969025" y="1417796"/>
              <a:ext cx="1204383" cy="414338"/>
            </a:xfrm>
            <a:custGeom>
              <a:avLst/>
              <a:gdLst>
                <a:gd name="T0" fmla="*/ 2147483647 w 569"/>
                <a:gd name="T1" fmla="*/ 2147483647 h 348"/>
                <a:gd name="T2" fmla="*/ 0 w 569"/>
                <a:gd name="T3" fmla="*/ 0 h 348"/>
                <a:gd name="T4" fmla="*/ 2147483647 w 569"/>
                <a:gd name="T5" fmla="*/ 0 h 348"/>
                <a:gd name="T6" fmla="*/ 2147483647 w 569"/>
                <a:gd name="T7" fmla="*/ 2147483647 h 348"/>
                <a:gd name="T8" fmla="*/ 2147483647 w 569"/>
                <a:gd name="T9" fmla="*/ 2147483647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9"/>
                <a:gd name="T16" fmla="*/ 0 h 348"/>
                <a:gd name="T17" fmla="*/ 569 w 569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9" h="348">
                  <a:moveTo>
                    <a:pt x="140" y="348"/>
                  </a:moveTo>
                  <a:lnTo>
                    <a:pt x="0" y="0"/>
                  </a:lnTo>
                  <a:lnTo>
                    <a:pt x="569" y="0"/>
                  </a:lnTo>
                  <a:lnTo>
                    <a:pt x="502" y="335"/>
                  </a:lnTo>
                  <a:lnTo>
                    <a:pt x="140" y="34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0" name="Freeform 9"/>
            <p:cNvSpPr>
              <a:spLocks/>
            </p:cNvSpPr>
            <p:nvPr/>
          </p:nvSpPr>
          <p:spPr bwMode="auto">
            <a:xfrm>
              <a:off x="6370507" y="1657112"/>
              <a:ext cx="1092200" cy="558403"/>
            </a:xfrm>
            <a:custGeom>
              <a:avLst/>
              <a:gdLst>
                <a:gd name="T0" fmla="*/ 0 w 516"/>
                <a:gd name="T1" fmla="*/ 2147483647 h 469"/>
                <a:gd name="T2" fmla="*/ 2147483647 w 516"/>
                <a:gd name="T3" fmla="*/ 0 h 469"/>
                <a:gd name="T4" fmla="*/ 2147483647 w 516"/>
                <a:gd name="T5" fmla="*/ 2147483647 h 469"/>
                <a:gd name="T6" fmla="*/ 2147483647 w 516"/>
                <a:gd name="T7" fmla="*/ 2147483647 h 469"/>
                <a:gd name="T8" fmla="*/ 0 w 516"/>
                <a:gd name="T9" fmla="*/ 2147483647 h 4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6"/>
                <a:gd name="T16" fmla="*/ 0 h 469"/>
                <a:gd name="T17" fmla="*/ 516 w 516"/>
                <a:gd name="T18" fmla="*/ 469 h 4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6" h="469">
                  <a:moveTo>
                    <a:pt x="0" y="268"/>
                  </a:moveTo>
                  <a:lnTo>
                    <a:pt x="268" y="0"/>
                  </a:lnTo>
                  <a:lnTo>
                    <a:pt x="516" y="422"/>
                  </a:lnTo>
                  <a:lnTo>
                    <a:pt x="174" y="469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1" name="Freeform 10"/>
            <p:cNvSpPr>
              <a:spLocks/>
            </p:cNvSpPr>
            <p:nvPr/>
          </p:nvSpPr>
          <p:spPr bwMode="auto">
            <a:xfrm>
              <a:off x="3747957" y="2638187"/>
              <a:ext cx="1488016" cy="366713"/>
            </a:xfrm>
            <a:custGeom>
              <a:avLst/>
              <a:gdLst>
                <a:gd name="T0" fmla="*/ 2147483647 w 703"/>
                <a:gd name="T1" fmla="*/ 0 h 308"/>
                <a:gd name="T2" fmla="*/ 0 w 703"/>
                <a:gd name="T3" fmla="*/ 2147483647 h 308"/>
                <a:gd name="T4" fmla="*/ 2147483647 w 703"/>
                <a:gd name="T5" fmla="*/ 2147483647 h 308"/>
                <a:gd name="T6" fmla="*/ 2147483647 w 703"/>
                <a:gd name="T7" fmla="*/ 2147483647 h 308"/>
                <a:gd name="T8" fmla="*/ 2147483647 w 703"/>
                <a:gd name="T9" fmla="*/ 0 h 3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3"/>
                <a:gd name="T16" fmla="*/ 0 h 308"/>
                <a:gd name="T17" fmla="*/ 703 w 703"/>
                <a:gd name="T18" fmla="*/ 308 h 3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3" h="308">
                  <a:moveTo>
                    <a:pt x="194" y="0"/>
                  </a:moveTo>
                  <a:lnTo>
                    <a:pt x="0" y="308"/>
                  </a:lnTo>
                  <a:lnTo>
                    <a:pt x="703" y="308"/>
                  </a:lnTo>
                  <a:lnTo>
                    <a:pt x="589" y="1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2" name="Line 12"/>
            <p:cNvSpPr>
              <a:spLocks noChangeShapeType="1"/>
            </p:cNvSpPr>
            <p:nvPr/>
          </p:nvSpPr>
          <p:spPr bwMode="auto">
            <a:xfrm>
              <a:off x="2145641" y="1745219"/>
              <a:ext cx="2324100" cy="10679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3" name="Line 13"/>
            <p:cNvSpPr>
              <a:spLocks noChangeShapeType="1"/>
            </p:cNvSpPr>
            <p:nvPr/>
          </p:nvSpPr>
          <p:spPr bwMode="auto">
            <a:xfrm>
              <a:off x="3578625" y="1601152"/>
              <a:ext cx="891116" cy="12203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4" name="Line 14"/>
            <p:cNvSpPr>
              <a:spLocks noChangeShapeType="1"/>
            </p:cNvSpPr>
            <p:nvPr/>
          </p:nvSpPr>
          <p:spPr bwMode="auto">
            <a:xfrm flipH="1">
              <a:off x="4484558" y="1984534"/>
              <a:ext cx="2423583" cy="8370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55" name="Text Box 18"/>
            <p:cNvSpPr txBox="1">
              <a:spLocks noChangeArrowheads="1"/>
            </p:cNvSpPr>
            <p:nvPr/>
          </p:nvSpPr>
          <p:spPr bwMode="auto">
            <a:xfrm>
              <a:off x="860824" y="1840469"/>
              <a:ext cx="918841" cy="506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Sender</a:t>
              </a:r>
              <a:r>
                <a:rPr lang="en-US" sz="1800" b="1" i="1" baseline="-25000"/>
                <a:t>1</a:t>
              </a:r>
            </a:p>
          </p:txBody>
        </p:sp>
        <p:sp>
          <p:nvSpPr>
            <p:cNvPr id="6156" name="Text Box 19"/>
            <p:cNvSpPr txBox="1">
              <a:spLocks noChangeArrowheads="1"/>
            </p:cNvSpPr>
            <p:nvPr/>
          </p:nvSpPr>
          <p:spPr bwMode="auto">
            <a:xfrm>
              <a:off x="4139540" y="1404700"/>
              <a:ext cx="918841" cy="506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Sender</a:t>
              </a:r>
              <a:r>
                <a:rPr lang="en-US" sz="1800" b="1" i="1" baseline="-25000"/>
                <a:t>2</a:t>
              </a:r>
            </a:p>
          </p:txBody>
        </p:sp>
        <p:sp>
          <p:nvSpPr>
            <p:cNvPr id="6157" name="Text Box 20"/>
            <p:cNvSpPr txBox="1">
              <a:spLocks noChangeArrowheads="1"/>
            </p:cNvSpPr>
            <p:nvPr/>
          </p:nvSpPr>
          <p:spPr bwMode="auto">
            <a:xfrm>
              <a:off x="7318773" y="1733312"/>
              <a:ext cx="930063" cy="506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/>
                <a:t>Sender</a:t>
              </a:r>
              <a:r>
                <a:rPr lang="en-US" sz="1800" b="1" i="1" baseline="-25000"/>
                <a:t>n</a:t>
              </a:r>
            </a:p>
          </p:txBody>
        </p:sp>
        <p:sp>
          <p:nvSpPr>
            <p:cNvPr id="6158" name="Text Box 21"/>
            <p:cNvSpPr txBox="1">
              <a:spLocks noChangeArrowheads="1"/>
            </p:cNvSpPr>
            <p:nvPr/>
          </p:nvSpPr>
          <p:spPr bwMode="auto">
            <a:xfrm>
              <a:off x="5319197" y="2590800"/>
              <a:ext cx="1005403" cy="506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/>
                <a:t>Receiver</a:t>
              </a:r>
              <a:endParaRPr lang="en-US" sz="1800" baseline="-25000" dirty="0"/>
            </a:p>
          </p:txBody>
        </p:sp>
        <p:sp>
          <p:nvSpPr>
            <p:cNvPr id="6159" name="Text Box 22"/>
            <p:cNvSpPr txBox="1">
              <a:spLocks noChangeArrowheads="1"/>
            </p:cNvSpPr>
            <p:nvPr/>
          </p:nvSpPr>
          <p:spPr bwMode="auto">
            <a:xfrm>
              <a:off x="5545007" y="1464231"/>
              <a:ext cx="1075267" cy="548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16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46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711200" y="971550"/>
                <a:ext cx="7975600" cy="371475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1800" dirty="0" smtClean="0"/>
                  <a:t>From previous slide: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1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1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sz="21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1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sz="2100" i="1">
                            <a:latin typeface="Cambria Math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21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100" i="1">
                            <a:latin typeface="Cambria Math"/>
                          </a:rPr>
                          <m:t>1≤</m:t>
                        </m:r>
                        <m:r>
                          <a:rPr lang="en-US" sz="2100" i="1">
                            <a:latin typeface="Cambria Math"/>
                          </a:rPr>
                          <m:t>𝑗</m:t>
                        </m:r>
                        <m:r>
                          <a:rPr lang="en-US" sz="2100" i="1">
                            <a:latin typeface="Cambria Math"/>
                          </a:rPr>
                          <m:t>≤</m:t>
                        </m:r>
                        <m:r>
                          <a:rPr lang="en-US" sz="2100" i="1">
                            <a:latin typeface="Cambria Math"/>
                          </a:rPr>
                          <m:t>𝑛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sz="2100" i="1">
                                <a:latin typeface="Cambria Math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1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1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1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latin typeface="Cambria Math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100" i="1">
                                <a:latin typeface="Cambria Math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1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21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1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1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sz="2100" i="1" dirty="0" smtClean="0"/>
              </a:p>
              <a:p>
                <a:pPr eaLnBrk="1" hangingPunct="1"/>
                <a:r>
                  <a:rPr lang="en-US" sz="1800" i="1" dirty="0" err="1" smtClean="0">
                    <a:latin typeface="Times New Roman" pitchFamily="18" charset="0"/>
                  </a:rPr>
                  <a:t>F</a:t>
                </a:r>
                <a:r>
                  <a:rPr lang="en-US" sz="1800" i="1" baseline="-25000" dirty="0" err="1" smtClean="0">
                    <a:latin typeface="Times New Roman" pitchFamily="18" charset="0"/>
                  </a:rPr>
                  <a:t>j-i</a:t>
                </a:r>
                <a:r>
                  <a:rPr lang="en-US" sz="1800" dirty="0" smtClean="0"/>
                  <a:t>  is fraction of energy leaving (“exported by”) patch </a:t>
                </a:r>
                <a:r>
                  <a:rPr lang="en-US" sz="1800" i="1" dirty="0" smtClean="0">
                    <a:latin typeface="Times New Roman" pitchFamily="18" charset="0"/>
                  </a:rPr>
                  <a:t>j</a:t>
                </a:r>
                <a:r>
                  <a:rPr lang="en-US" sz="1800" dirty="0" smtClean="0"/>
                  <a:t> arriving at patch </a:t>
                </a:r>
                <a:r>
                  <a:rPr lang="en-US" sz="1800" i="1" dirty="0" smtClean="0">
                    <a:latin typeface="Times New Roman" pitchFamily="18" charset="0"/>
                  </a:rPr>
                  <a:t>i</a:t>
                </a:r>
                <a:r>
                  <a:rPr lang="en-US" sz="1800" dirty="0" smtClean="0"/>
                  <a:t>.  </a:t>
                </a:r>
                <a:r>
                  <a:rPr lang="en-US" sz="1800" i="1" dirty="0" err="1" smtClean="0">
                    <a:latin typeface="Times New Roman" pitchFamily="18" charset="0"/>
                  </a:rPr>
                  <a:t>F</a:t>
                </a:r>
                <a:r>
                  <a:rPr lang="en-US" sz="1800" i="1" baseline="-25000" dirty="0" err="1" smtClean="0">
                    <a:latin typeface="Times New Roman" pitchFamily="18" charset="0"/>
                  </a:rPr>
                  <a:t>j-i</a:t>
                </a:r>
                <a:r>
                  <a:rPr lang="en-US" sz="1800" dirty="0" smtClean="0"/>
                  <a:t> is dimensionless </a:t>
                </a:r>
                <a:r>
                  <a:rPr lang="en-US" sz="1800" i="1" dirty="0" smtClean="0"/>
                  <a:t>form factor </a:t>
                </a:r>
                <a:r>
                  <a:rPr lang="en-US" sz="1800" dirty="0" smtClean="0"/>
                  <a:t>that takes into account shape and relative orientation of each patch and occlusion by other patches. It is a function of (</a:t>
                </a:r>
                <a:r>
                  <a:rPr lang="en-US" sz="1800" i="1" dirty="0" smtClean="0">
                    <a:latin typeface="Times New Roman" pitchFamily="18" charset="0"/>
                  </a:rPr>
                  <a:t>r</a:t>
                </a:r>
                <a:r>
                  <a:rPr lang="en-US" sz="1800" dirty="0" smtClean="0"/>
                  <a:t>, </a:t>
                </a:r>
                <a:r>
                  <a:rPr lang="el-GR" sz="1800" i="1" dirty="0" smtClean="0">
                    <a:cs typeface="Times New Roman" pitchFamily="18" charset="0"/>
                  </a:rPr>
                  <a:t>θ</a:t>
                </a:r>
                <a:r>
                  <a:rPr lang="en-US" sz="1800" i="1" baseline="-25000" dirty="0" smtClean="0"/>
                  <a:t>i</a:t>
                </a:r>
                <a:r>
                  <a:rPr lang="en-US" sz="1800" dirty="0" smtClean="0"/>
                  <a:t>, and </a:t>
                </a:r>
                <a:r>
                  <a:rPr lang="el-GR" sz="1800" i="1" dirty="0" smtClean="0">
                    <a:cs typeface="Times New Roman" pitchFamily="18" charset="0"/>
                  </a:rPr>
                  <a:t>θ</a:t>
                </a:r>
                <a:r>
                  <a:rPr lang="en-US" sz="1800" i="1" baseline="-25000" dirty="0" smtClean="0"/>
                  <a:t>j</a:t>
                </a:r>
                <a:r>
                  <a:rPr lang="en-US" sz="1800" dirty="0" smtClean="0"/>
                  <a:t>).</a:t>
                </a:r>
              </a:p>
              <a:p>
                <a:pPr lvl="1" eaLnBrk="1" hangingPunct="1"/>
                <a:r>
                  <a:rPr lang="en-US" sz="1700" dirty="0" smtClean="0"/>
                  <a:t>Geometrically, </a:t>
                </a:r>
                <a:r>
                  <a:rPr lang="en-US" sz="1700" i="1" dirty="0" err="1" smtClean="0">
                    <a:latin typeface="Times New Roman" pitchFamily="18" charset="0"/>
                  </a:rPr>
                  <a:t>F</a:t>
                </a:r>
                <a:r>
                  <a:rPr lang="en-US" sz="1700" i="1" baseline="-25000" dirty="0" err="1" smtClean="0">
                    <a:latin typeface="Times New Roman" pitchFamily="18" charset="0"/>
                  </a:rPr>
                  <a:t>j</a:t>
                </a:r>
                <a:r>
                  <a:rPr lang="en-US" sz="1700" i="1" baseline="-25000" dirty="0" smtClean="0">
                    <a:latin typeface="Times New Roman" pitchFamily="18" charset="0"/>
                  </a:rPr>
                  <a:t>-i</a:t>
                </a:r>
                <a:r>
                  <a:rPr lang="en-US" sz="1700" dirty="0" smtClean="0"/>
                  <a:t> is relative area receiver patch </a:t>
                </a:r>
                <a:r>
                  <a:rPr lang="en-US" sz="1700" i="1" dirty="0" smtClean="0">
                    <a:latin typeface="Times New Roman" pitchFamily="18" charset="0"/>
                  </a:rPr>
                  <a:t>i</a:t>
                </a:r>
                <a:r>
                  <a:rPr lang="en-US" sz="1700" dirty="0" smtClean="0"/>
                  <a:t> subtends in sender patch </a:t>
                </a:r>
                <a:r>
                  <a:rPr lang="en-US" sz="1700" i="1" dirty="0" smtClean="0">
                    <a:latin typeface="Times New Roman" pitchFamily="18" charset="0"/>
                  </a:rPr>
                  <a:t>j</a:t>
                </a:r>
                <a:r>
                  <a:rPr lang="en-US" sz="1700" dirty="0" smtClean="0"/>
                  <a:t>’s “view”, a hemisphere centered over patch </a:t>
                </a:r>
                <a:r>
                  <a:rPr lang="en-US" sz="1700" i="1" dirty="0" smtClean="0">
                    <a:latin typeface="Times New Roman" pitchFamily="18" charset="0"/>
                  </a:rPr>
                  <a:t>j</a:t>
                </a:r>
              </a:p>
              <a:p>
                <a:pPr lvl="1" eaLnBrk="1" hangingPunct="1"/>
                <a:endParaRPr lang="en-US" sz="1700" i="1" dirty="0" smtClean="0"/>
              </a:p>
              <a:p>
                <a:pPr lvl="1" eaLnBrk="1" hangingPunct="1"/>
                <a:endParaRPr lang="en-US" sz="1700" i="1" dirty="0" smtClean="0"/>
              </a:p>
              <a:p>
                <a:pPr lvl="1" eaLnBrk="1" hangingPunct="1"/>
                <a:endParaRPr lang="en-US" sz="1700" i="1" dirty="0" smtClean="0"/>
              </a:p>
              <a:p>
                <a:pPr marL="274320" lvl="1" indent="0" eaLnBrk="1" hangingPunct="1">
                  <a:buNone/>
                </a:pPr>
                <a:r>
                  <a:rPr lang="en-US" sz="1700" i="1" dirty="0" smtClean="0"/>
                  <a:t/>
                </a:r>
                <a:br>
                  <a:rPr lang="en-US" sz="1700" i="1" dirty="0" smtClean="0"/>
                </a:br>
                <a:endParaRPr lang="en-US" sz="1700" i="1" dirty="0" smtClean="0"/>
              </a:p>
              <a:p>
                <a:pPr lvl="1" eaLnBrk="1" hangingPunct="1"/>
                <a:r>
                  <a:rPr lang="en-US" sz="1700" dirty="0" smtClean="0"/>
                  <a:t>patches may be concave and self-reflect; </a:t>
                </a:r>
                <a:r>
                  <a:rPr lang="en-US" sz="1700" dirty="0" smtClean="0">
                    <a:latin typeface="Times New Roman" pitchFamily="18" charset="0"/>
                  </a:rPr>
                  <a:t>F</a:t>
                </a:r>
                <a:r>
                  <a:rPr lang="en-US" sz="1700" i="1" baseline="-25000" dirty="0" smtClean="0">
                    <a:latin typeface="Times New Roman" pitchFamily="18" charset="0"/>
                  </a:rPr>
                  <a:t>i-i</a:t>
                </a:r>
                <a:r>
                  <a:rPr lang="en-US" sz="1700" dirty="0" smtClean="0"/>
                  <a:t> </a:t>
                </a:r>
                <a:r>
                  <a:rPr lang="en-US" sz="1700" dirty="0" smtClean="0">
                    <a:latin typeface="Symbol" pitchFamily="18" charset="2"/>
                  </a:rPr>
                  <a:t>¹ </a:t>
                </a:r>
                <a:r>
                  <a:rPr lang="en-US" sz="1700" dirty="0" smtClean="0"/>
                  <a:t>0</a:t>
                </a: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1800" dirty="0" smtClean="0"/>
                  <a:t>                        for all </a:t>
                </a:r>
                <a:r>
                  <a:rPr lang="en-US" sz="1800" i="1" dirty="0" smtClean="0"/>
                  <a:t>i</a:t>
                </a:r>
                <a:r>
                  <a:rPr lang="en-US" sz="1800" dirty="0" smtClean="0"/>
                  <a:t>, i.e., convex linear combination (conservation of energy)</a:t>
                </a: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1800" dirty="0" smtClean="0"/>
                  <a:t>                           is total amount of energy leaving patch </a:t>
                </a:r>
                <a:r>
                  <a:rPr lang="en-US" sz="1800" i="1" dirty="0" smtClean="0"/>
                  <a:t>j</a:t>
                </a:r>
                <a:r>
                  <a:rPr lang="en-US" sz="1800" dirty="0" smtClean="0"/>
                  <a:t> arriving at patch </a:t>
                </a:r>
                <a:r>
                  <a:rPr lang="en-US" sz="1800" i="1" dirty="0" smtClean="0"/>
                  <a:t>i</a:t>
                </a:r>
              </a:p>
              <a:p>
                <a:pPr eaLnBrk="1" hangingPunct="1">
                  <a:spcBef>
                    <a:spcPts val="1200"/>
                  </a:spcBef>
                </a:pPr>
                <a:r>
                  <a:rPr lang="en-US" sz="1800" dirty="0" smtClean="0"/>
                  <a:t>                                    is total amount of energy leaving patch </a:t>
                </a:r>
                <a:r>
                  <a:rPr lang="en-US" sz="1800" i="1" dirty="0" smtClean="0"/>
                  <a:t>j</a:t>
                </a:r>
                <a:r>
                  <a:rPr lang="en-US" sz="1800" dirty="0" smtClean="0"/>
                  <a:t> arriving at </a:t>
                </a:r>
                <a:r>
                  <a:rPr lang="en-US" sz="1800" i="1" dirty="0" smtClean="0"/>
                  <a:t>unit area</a:t>
                </a:r>
                <a:r>
                  <a:rPr lang="en-US" sz="1800" dirty="0" smtClean="0"/>
                  <a:t> of patch </a:t>
                </a:r>
                <a:r>
                  <a:rPr lang="en-US" sz="1800" i="1" dirty="0" smtClean="0"/>
                  <a:t>i</a:t>
                </a:r>
              </a:p>
            </p:txBody>
          </p:sp>
        </mc:Choice>
        <mc:Fallback xmlns="">
          <p:sp>
            <p:nvSpPr>
              <p:cNvPr id="18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711200" y="971550"/>
                <a:ext cx="7975600" cy="3714750"/>
              </a:xfrm>
              <a:blipFill rotWithShape="1">
                <a:blip r:embed="rId4"/>
                <a:stretch>
                  <a:fillRect t="-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846462"/>
              </p:ext>
            </p:extLst>
          </p:nvPr>
        </p:nvGraphicFramePr>
        <p:xfrm>
          <a:off x="1012149" y="3562350"/>
          <a:ext cx="923331" cy="51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" name="Equation" r:id="rId5" imgW="660240" imgH="431640" progId="Equation.3">
                  <p:embed/>
                </p:oleObj>
              </mc:Choice>
              <mc:Fallback>
                <p:oleObj name="Equation" r:id="rId5" imgW="660240" imgH="431640" progId="Equation.3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149" y="3562350"/>
                        <a:ext cx="923331" cy="5135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471075"/>
              </p:ext>
            </p:extLst>
          </p:nvPr>
        </p:nvGraphicFramePr>
        <p:xfrm>
          <a:off x="914400" y="4019550"/>
          <a:ext cx="1136279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" name="Equation" r:id="rId7" imgW="723586" imgH="228501" progId="Equation.3">
                  <p:embed/>
                </p:oleObj>
              </mc:Choice>
              <mc:Fallback>
                <p:oleObj name="Equation" r:id="rId7" imgW="723586" imgH="228501" progId="Equation.3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19550"/>
                        <a:ext cx="1136279" cy="304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649456"/>
              </p:ext>
            </p:extLst>
          </p:nvPr>
        </p:nvGraphicFramePr>
        <p:xfrm>
          <a:off x="914399" y="4324350"/>
          <a:ext cx="147544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4" name="Equation" r:id="rId9" imgW="939800" imgH="228600" progId="Equation.3">
                  <p:embed/>
                </p:oleObj>
              </mc:Choice>
              <mc:Fallback>
                <p:oleObj name="Equation" r:id="rId9" imgW="939800" imgH="228600" progId="Equation.3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99" y="4324350"/>
                        <a:ext cx="1475443" cy="304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491740" y="2209004"/>
            <a:ext cx="4137660" cy="1124746"/>
            <a:chOff x="1359753" y="3086590"/>
            <a:chExt cx="7638660" cy="1238850"/>
          </a:xfrm>
        </p:grpSpPr>
        <p:sp>
          <p:nvSpPr>
            <p:cNvPr id="20510" name="Freeform 30"/>
            <p:cNvSpPr>
              <a:spLocks/>
            </p:cNvSpPr>
            <p:nvPr/>
          </p:nvSpPr>
          <p:spPr bwMode="auto">
            <a:xfrm rot="19501044">
              <a:off x="6728885" y="3203272"/>
              <a:ext cx="645583" cy="329803"/>
            </a:xfrm>
            <a:custGeom>
              <a:avLst/>
              <a:gdLst>
                <a:gd name="T0" fmla="*/ 0 w 516"/>
                <a:gd name="T1" fmla="*/ 2147483647 h 469"/>
                <a:gd name="T2" fmla="*/ 2147483647 w 516"/>
                <a:gd name="T3" fmla="*/ 0 h 469"/>
                <a:gd name="T4" fmla="*/ 2147483647 w 516"/>
                <a:gd name="T5" fmla="*/ 2147483647 h 469"/>
                <a:gd name="T6" fmla="*/ 2147483647 w 516"/>
                <a:gd name="T7" fmla="*/ 2147483647 h 469"/>
                <a:gd name="T8" fmla="*/ 0 w 516"/>
                <a:gd name="T9" fmla="*/ 2147483647 h 4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6"/>
                <a:gd name="T16" fmla="*/ 0 h 469"/>
                <a:gd name="T17" fmla="*/ 516 w 516"/>
                <a:gd name="T18" fmla="*/ 469 h 4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6" h="469">
                  <a:moveTo>
                    <a:pt x="0" y="268"/>
                  </a:moveTo>
                  <a:lnTo>
                    <a:pt x="268" y="0"/>
                  </a:lnTo>
                  <a:lnTo>
                    <a:pt x="516" y="422"/>
                  </a:lnTo>
                  <a:lnTo>
                    <a:pt x="174" y="469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11" name="Freeform 31"/>
            <p:cNvSpPr>
              <a:spLocks/>
            </p:cNvSpPr>
            <p:nvPr/>
          </p:nvSpPr>
          <p:spPr bwMode="auto">
            <a:xfrm>
              <a:off x="2870201" y="3955746"/>
              <a:ext cx="878417" cy="216694"/>
            </a:xfrm>
            <a:custGeom>
              <a:avLst/>
              <a:gdLst>
                <a:gd name="T0" fmla="*/ 2147483647 w 703"/>
                <a:gd name="T1" fmla="*/ 0 h 308"/>
                <a:gd name="T2" fmla="*/ 0 w 703"/>
                <a:gd name="T3" fmla="*/ 2147483647 h 308"/>
                <a:gd name="T4" fmla="*/ 2147483647 w 703"/>
                <a:gd name="T5" fmla="*/ 2147483647 h 308"/>
                <a:gd name="T6" fmla="*/ 2147483647 w 703"/>
                <a:gd name="T7" fmla="*/ 2147483647 h 308"/>
                <a:gd name="T8" fmla="*/ 2147483647 w 703"/>
                <a:gd name="T9" fmla="*/ 0 h 3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3"/>
                <a:gd name="T16" fmla="*/ 0 h 308"/>
                <a:gd name="T17" fmla="*/ 703 w 703"/>
                <a:gd name="T18" fmla="*/ 308 h 3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3" h="308">
                  <a:moveTo>
                    <a:pt x="194" y="0"/>
                  </a:moveTo>
                  <a:lnTo>
                    <a:pt x="0" y="308"/>
                  </a:lnTo>
                  <a:lnTo>
                    <a:pt x="703" y="308"/>
                  </a:lnTo>
                  <a:lnTo>
                    <a:pt x="589" y="1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20" name="Line 40"/>
            <p:cNvSpPr>
              <a:spLocks noChangeShapeType="1"/>
            </p:cNvSpPr>
            <p:nvPr/>
          </p:nvSpPr>
          <p:spPr bwMode="auto">
            <a:xfrm flipH="1">
              <a:off x="6686551" y="3402105"/>
              <a:ext cx="3556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21" name="Line 41"/>
            <p:cNvSpPr>
              <a:spLocks noChangeShapeType="1"/>
            </p:cNvSpPr>
            <p:nvPr/>
          </p:nvSpPr>
          <p:spPr bwMode="auto">
            <a:xfrm flipH="1">
              <a:off x="3299884" y="3411630"/>
              <a:ext cx="3776133" cy="638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23" name="Arc 43"/>
            <p:cNvSpPr>
              <a:spLocks/>
            </p:cNvSpPr>
            <p:nvPr/>
          </p:nvSpPr>
          <p:spPr bwMode="auto">
            <a:xfrm flipH="1" flipV="1">
              <a:off x="6402918" y="3525930"/>
              <a:ext cx="385233" cy="200025"/>
            </a:xfrm>
            <a:custGeom>
              <a:avLst/>
              <a:gdLst>
                <a:gd name="T0" fmla="*/ 0 w 21383"/>
                <a:gd name="T1" fmla="*/ 0 h 21600"/>
                <a:gd name="T2" fmla="*/ 2147483647 w 21383"/>
                <a:gd name="T3" fmla="*/ 2147483647 h 21600"/>
                <a:gd name="T4" fmla="*/ 0 w 21383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383"/>
                <a:gd name="T10" fmla="*/ 0 h 21600"/>
                <a:gd name="T11" fmla="*/ 21383 w 2138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383" h="21600" fill="none" extrusionOk="0">
                  <a:moveTo>
                    <a:pt x="-1" y="0"/>
                  </a:moveTo>
                  <a:cubicBezTo>
                    <a:pt x="10749" y="0"/>
                    <a:pt x="19862" y="7903"/>
                    <a:pt x="21382" y="18545"/>
                  </a:cubicBezTo>
                </a:path>
                <a:path w="21383" h="21600" stroke="0" extrusionOk="0">
                  <a:moveTo>
                    <a:pt x="-1" y="0"/>
                  </a:moveTo>
                  <a:cubicBezTo>
                    <a:pt x="10749" y="0"/>
                    <a:pt x="19862" y="7903"/>
                    <a:pt x="21382" y="1854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24" name="Line 44"/>
            <p:cNvSpPr>
              <a:spLocks noChangeShapeType="1"/>
            </p:cNvSpPr>
            <p:nvPr/>
          </p:nvSpPr>
          <p:spPr bwMode="auto">
            <a:xfrm flipV="1">
              <a:off x="3367617" y="3602130"/>
              <a:ext cx="33867" cy="428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26" name="Text Box 46"/>
            <p:cNvSpPr txBox="1">
              <a:spLocks noChangeArrowheads="1"/>
            </p:cNvSpPr>
            <p:nvPr/>
          </p:nvSpPr>
          <p:spPr bwMode="auto">
            <a:xfrm>
              <a:off x="6496052" y="3477115"/>
              <a:ext cx="518726" cy="40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l-GR">
                  <a:cs typeface="Times New Roman" pitchFamily="18" charset="0"/>
                </a:rPr>
                <a:t>θ</a:t>
              </a:r>
              <a:r>
                <a:rPr lang="en-US" baseline="-25000">
                  <a:cs typeface="Times New Roman" pitchFamily="18" charset="0"/>
                </a:rPr>
                <a:t>i</a:t>
              </a:r>
              <a:endParaRPr lang="el-GR">
                <a:cs typeface="Times New Roman" pitchFamily="18" charset="0"/>
              </a:endParaRPr>
            </a:p>
          </p:txBody>
        </p:sp>
        <p:sp>
          <p:nvSpPr>
            <p:cNvPr id="20527" name="Text Box 47"/>
            <p:cNvSpPr txBox="1">
              <a:spLocks noChangeArrowheads="1"/>
            </p:cNvSpPr>
            <p:nvPr/>
          </p:nvSpPr>
          <p:spPr bwMode="auto">
            <a:xfrm>
              <a:off x="3397252" y="3715240"/>
              <a:ext cx="516257" cy="40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l-GR"/>
                <a:t>θ</a:t>
              </a:r>
              <a:r>
                <a:rPr lang="en-US" baseline="-25000"/>
                <a:t>j</a:t>
              </a:r>
            </a:p>
          </p:txBody>
        </p:sp>
        <p:sp>
          <p:nvSpPr>
            <p:cNvPr id="20528" name="Arc 48"/>
            <p:cNvSpPr>
              <a:spLocks/>
            </p:cNvSpPr>
            <p:nvPr/>
          </p:nvSpPr>
          <p:spPr bwMode="auto">
            <a:xfrm>
              <a:off x="3418417" y="3725955"/>
              <a:ext cx="491067" cy="219075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1" name="Arc 51"/>
            <p:cNvSpPr>
              <a:spLocks/>
            </p:cNvSpPr>
            <p:nvPr/>
          </p:nvSpPr>
          <p:spPr bwMode="auto">
            <a:xfrm flipH="1">
              <a:off x="2250018" y="3430680"/>
              <a:ext cx="1185333" cy="600075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2" name="Arc 52"/>
            <p:cNvSpPr>
              <a:spLocks/>
            </p:cNvSpPr>
            <p:nvPr/>
          </p:nvSpPr>
          <p:spPr bwMode="auto">
            <a:xfrm rot="5400000" flipH="1">
              <a:off x="3593042" y="3235418"/>
              <a:ext cx="666750" cy="106680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33" name="Line 53"/>
            <p:cNvSpPr>
              <a:spLocks noChangeShapeType="1"/>
            </p:cNvSpPr>
            <p:nvPr/>
          </p:nvSpPr>
          <p:spPr bwMode="auto">
            <a:xfrm flipV="1">
              <a:off x="3384551" y="3221130"/>
              <a:ext cx="3522133" cy="809625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34" name="Line 54"/>
            <p:cNvSpPr>
              <a:spLocks noChangeShapeType="1"/>
            </p:cNvSpPr>
            <p:nvPr/>
          </p:nvSpPr>
          <p:spPr bwMode="auto">
            <a:xfrm flipV="1">
              <a:off x="3418417" y="3535455"/>
              <a:ext cx="3691467" cy="514350"/>
            </a:xfrm>
            <a:prstGeom prst="line">
              <a:avLst/>
            </a:prstGeom>
            <a:noFill/>
            <a:ln w="9525">
              <a:solidFill>
                <a:srgbClr val="A5002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37" name="Line 57"/>
            <p:cNvSpPr>
              <a:spLocks noChangeShapeType="1"/>
            </p:cNvSpPr>
            <p:nvPr/>
          </p:nvSpPr>
          <p:spPr bwMode="auto">
            <a:xfrm>
              <a:off x="4358217" y="3806918"/>
              <a:ext cx="50800" cy="104775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38" name="Text Box 58"/>
            <p:cNvSpPr txBox="1">
              <a:spLocks noChangeArrowheads="1"/>
            </p:cNvSpPr>
            <p:nvPr/>
          </p:nvSpPr>
          <p:spPr bwMode="auto">
            <a:xfrm>
              <a:off x="7383999" y="3086590"/>
              <a:ext cx="1614414" cy="40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/>
                <a:t>Receiver</a:t>
              </a:r>
              <a:r>
                <a:rPr lang="en-US" b="1" i="1" baseline="-25000" dirty="0" err="1"/>
                <a:t>i</a:t>
              </a:r>
              <a:endParaRPr lang="en-US" b="1" i="1" baseline="-25000" dirty="0"/>
            </a:p>
          </p:txBody>
        </p:sp>
        <p:sp>
          <p:nvSpPr>
            <p:cNvPr id="20539" name="Text Box 59"/>
            <p:cNvSpPr txBox="1">
              <a:spLocks noChangeArrowheads="1"/>
            </p:cNvSpPr>
            <p:nvPr/>
          </p:nvSpPr>
          <p:spPr bwMode="auto">
            <a:xfrm>
              <a:off x="1359753" y="3918640"/>
              <a:ext cx="1370106" cy="40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/>
                <a:t>Sender</a:t>
              </a:r>
              <a:r>
                <a:rPr lang="en-US" b="1" i="1" baseline="-25000" dirty="0" err="1"/>
                <a:t>j</a:t>
              </a:r>
              <a:endParaRPr lang="en-US" b="1" i="1" baseline="-25000" dirty="0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Radiosity</a:t>
            </a:r>
            <a:r>
              <a:rPr lang="en-US" dirty="0" smtClean="0"/>
              <a:t> Equation (2/3)</a:t>
            </a:r>
            <a:endParaRPr lang="en-US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17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749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85850"/>
                <a:ext cx="4038600" cy="3771900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sz="2500" dirty="0" smtClean="0">
                    <a:latin typeface="Cambria" pitchFamily="18" charset="0"/>
                  </a:rPr>
                  <a:t>Reciprocity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𝑖</m:t>
                        </m:r>
                        <m:r>
                          <a:rPr lang="en-US" sz="25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5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5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500" dirty="0" smtClean="0">
                    <a:latin typeface="Cambria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5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5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500" dirty="0" smtClean="0">
                    <a:latin typeface="Cambria" pitchFamily="18" charset="0"/>
                  </a:rPr>
                  <a:t> (proven later)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5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/>
                        </a:rPr>
                        <m:t>or</m:t>
                      </m:r>
                      <m:r>
                        <a:rPr lang="en-US" sz="2500" b="0" i="0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5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500" dirty="0" smtClean="0">
                  <a:latin typeface="Cambria" pitchFamily="18" charset="0"/>
                </a:endParaRPr>
              </a:p>
              <a:p>
                <a:r>
                  <a:rPr lang="en-US" sz="2500" dirty="0" smtClean="0">
                    <a:latin typeface="Cambria" pitchFamily="18" charset="0"/>
                  </a:rPr>
                  <a:t>Which means form factors scaled for unit area of receiver patch are equal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/>
                        </a:rPr>
                        <m:t> </m:t>
                      </m:r>
                      <m:r>
                        <a:rPr lang="en-US" sz="2500" b="0" i="1" smtClean="0">
                          <a:latin typeface="Cambria Math"/>
                        </a:rPr>
                        <m:t>𝑜𝑟</m:t>
                      </m:r>
                      <m:r>
                        <a:rPr lang="en-US" sz="25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500" dirty="0" smtClean="0">
                  <a:latin typeface="Cambria" pitchFamily="18" charset="0"/>
                </a:endParaRPr>
              </a:p>
              <a:p>
                <a:r>
                  <a:rPr lang="en-US" sz="2500" dirty="0" smtClean="0">
                    <a:latin typeface="Cambria" pitchFamily="18" charset="0"/>
                  </a:rPr>
                  <a:t>From previous slide, </a:t>
                </a:r>
                <a:endParaRPr lang="en-US" sz="2500" b="0" i="1" dirty="0" smtClean="0">
                  <a:latin typeface="Cambria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500" b="0" i="1" smtClean="0">
                                  <a:latin typeface="Cambria Math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500" dirty="0" smtClean="0">
                  <a:latin typeface="Cambria" pitchFamily="18" charset="0"/>
                </a:endParaRPr>
              </a:p>
              <a:p>
                <a:r>
                  <a:rPr lang="en-US" sz="2500" dirty="0" smtClean="0">
                    <a:latin typeface="Cambria" pitchFamily="18" charset="0"/>
                  </a:rPr>
                  <a:t>After substitution,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5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5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5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5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500" i="1">
                              <a:latin typeface="Cambria Math"/>
                            </a:rPr>
                            <m:t>𝑖</m:t>
                          </m:r>
                          <m:r>
                            <a:rPr lang="en-US" sz="2500" i="1">
                              <a:latin typeface="Cambria Math"/>
                            </a:rPr>
                            <m:t>≤</m:t>
                          </m:r>
                          <m:r>
                            <a:rPr lang="en-US" sz="2500" i="1">
                              <a:latin typeface="Cambria Math"/>
                            </a:rPr>
                            <m:t>𝑗</m:t>
                          </m:r>
                          <m:r>
                            <a:rPr lang="en-US" sz="2500" i="1">
                              <a:latin typeface="Cambria Math"/>
                            </a:rPr>
                            <m:t>≤</m:t>
                          </m:r>
                          <m:r>
                            <a:rPr lang="en-US" sz="2500" i="1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5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500" dirty="0" smtClean="0">
                  <a:latin typeface="Cambria" pitchFamily="18" charset="0"/>
                </a:endParaRPr>
              </a:p>
              <a:p>
                <a:r>
                  <a:rPr lang="en-US" sz="2500" dirty="0" smtClean="0">
                    <a:latin typeface="Cambria" pitchFamily="18" charset="0"/>
                  </a:rPr>
                  <a:t>Therefore,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5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≤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500" dirty="0" smtClean="0">
                  <a:latin typeface="Cambria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18" name="Content Placeholder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85850"/>
                <a:ext cx="4038600" cy="3771900"/>
              </a:xfrm>
              <a:blipFill rotWithShape="1">
                <a:blip r:embed="rId3"/>
                <a:stretch>
                  <a:fillRect t="-808" b="-20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8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dirty="0">
                    <a:latin typeface="Cambria" pitchFamily="18" charset="0"/>
                  </a:rPr>
                  <a:t>Easier to deal with, but less intuitive</a:t>
                </a:r>
              </a:p>
              <a:p>
                <a:pPr lvl="1"/>
                <a:r>
                  <a:rPr lang="en-US" dirty="0" err="1">
                    <a:latin typeface="Cambria" pitchFamily="18" charset="0"/>
                  </a:rPr>
                  <a:t>Radiosity</a:t>
                </a:r>
                <a:r>
                  <a:rPr lang="en-US" dirty="0">
                    <a:latin typeface="Cambria" pitchFamily="18" charset="0"/>
                  </a:rPr>
                  <a:t> of receiver patch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>
                    <a:latin typeface="Cambria" pitchFamily="18" charset="0"/>
                  </a:rPr>
                  <a:t> is energy emitted by that patch + attenuated sum of each sender’s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>
                    <a:latin typeface="Cambria" pitchFamily="18" charset="0"/>
                  </a:rPr>
                  <a:t> </a:t>
                </a:r>
                <a:r>
                  <a:rPr lang="en-US" dirty="0" err="1">
                    <a:latin typeface="Cambria" pitchFamily="18" charset="0"/>
                  </a:rPr>
                  <a:t>radiosity</a:t>
                </a:r>
                <a:r>
                  <a:rPr lang="en-US" dirty="0">
                    <a:latin typeface="Cambria" pitchFamily="18" charset="0"/>
                  </a:rPr>
                  <a:t> times form factor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>
                    <a:latin typeface="Cambria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>
                    <a:latin typeface="Cambria" pitchFamily="18" charset="0"/>
                  </a:rPr>
                  <a:t> (not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Cambria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>
                    <a:latin typeface="Cambria" pitchFamily="18" charset="0"/>
                  </a:rPr>
                  <a:t>)</a:t>
                </a:r>
              </a:p>
              <a:p>
                <a:pPr lvl="1"/>
                <a:r>
                  <a:rPr lang="en-US" dirty="0">
                    <a:latin typeface="Cambria" pitchFamily="18" charset="0"/>
                  </a:rPr>
                  <a:t>For each receiver row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>
                    <a:latin typeface="Cambria" pitchFamily="18" charset="0"/>
                  </a:rPr>
                  <a:t> iterate across all sender columns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>
                    <a:latin typeface="Cambria" pitchFamily="18" charset="0"/>
                  </a:rPr>
                  <a:t> to gather energy those senders emit, attenuated </a:t>
                </a:r>
                <a:r>
                  <a:rPr lang="en-US" dirty="0" smtClean="0">
                    <a:latin typeface="Cambria" pitchFamily="18" charset="0"/>
                  </a:rPr>
                  <a:t>by fraction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Cambria" pitchFamily="18" charset="0"/>
                </a:endParaRPr>
              </a:p>
              <a:p>
                <a:pPr lvl="1"/>
                <a:r>
                  <a:rPr lang="en-US" dirty="0">
                    <a:latin typeface="Cambria" pitchFamily="18" charset="0"/>
                  </a:rPr>
                  <a:t>Note: We should calculate this for all </a:t>
                </a:r>
                <a:r>
                  <a:rPr lang="en-US" dirty="0" smtClean="0">
                    <a:latin typeface="Cambria" pitchFamily="18" charset="0"/>
                  </a:rPr>
                  <a:t>wavelengths – instead approximate </a:t>
                </a:r>
                <a:r>
                  <a:rPr lang="en-US" dirty="0">
                    <a:latin typeface="Cambria" pitchFamily="18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𝑖𝑅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𝑖𝐺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𝑖𝐵</m:t>
                        </m:r>
                      </m:sub>
                    </m:sSub>
                  </m:oMath>
                </a14:m>
                <a:endParaRPr lang="en-US" dirty="0">
                  <a:latin typeface="Cambria" pitchFamily="18" charset="0"/>
                </a:endParaRPr>
              </a:p>
            </p:txBody>
          </p:sp>
        </mc:Choice>
        <mc:Fallback xmlns="">
          <p:sp>
            <p:nvSpPr>
              <p:cNvPr id="19" name="Content Placeholder 1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1">
                <a:blip r:embed="rId4"/>
                <a:stretch>
                  <a:fillRect t="-1184" r="-1964" b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General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Radiosity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Equation (3/3)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18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451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457200" y="1064999"/>
                <a:ext cx="5257800" cy="360045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Form factor from differential sending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to differential receiving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is: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For ray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 smtClean="0"/>
                  <a:t> between patches, at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to </a:t>
                </a:r>
                <a:r>
                  <a:rPr lang="en-US" dirty="0" err="1" smtClean="0"/>
                  <a:t>normals</a:t>
                </a:r>
                <a:r>
                  <a:rPr lang="en-US" dirty="0" smtClean="0"/>
                  <a:t> of the areas.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is 1 if </a:t>
                </a:r>
                <a:r>
                  <a:rPr lang="en-US" i="1" dirty="0" err="1" smtClean="0"/>
                  <a:t>dA</a:t>
                </a:r>
                <a:r>
                  <a:rPr lang="en-US" i="1" baseline="-25000" dirty="0" err="1" smtClean="0"/>
                  <a:t>j</a:t>
                </a:r>
                <a:r>
                  <a:rPr lang="en-US" dirty="0" smtClean="0"/>
                  <a:t> is visible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0 otherwise.</a:t>
                </a:r>
              </a:p>
              <a:p>
                <a:r>
                  <a:rPr lang="en-US" dirty="0" smtClean="0"/>
                  <a:t>We will motivate this equation…</a:t>
                </a:r>
              </a:p>
              <a:p>
                <a:r>
                  <a:rPr lang="en-US" dirty="0" smtClean="0"/>
                  <a:t>Also see form factor applet: </a:t>
                </a:r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64999"/>
                <a:ext cx="5257800" cy="3600450"/>
              </a:xfrm>
              <a:blipFill rotWithShape="1">
                <a:blip r:embed="rId3"/>
                <a:stretch>
                  <a:fillRect l="-348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Form Factors (1/7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489" name="Picture 9" descr="tpshaw_formfac2"/>
          <p:cNvPicPr>
            <a:picLocks noChangeAspect="1" noChangeArrowheads="1"/>
          </p:cNvPicPr>
          <p:nvPr/>
        </p:nvPicPr>
        <p:blipFill>
          <a:blip r:embed="rId4" cstate="print">
            <a:lum bright="6000"/>
          </a:blip>
          <a:srcRect l="35382" t="5634" r="25307" b="70422"/>
          <a:stretch>
            <a:fillRect/>
          </a:stretch>
        </p:blipFill>
        <p:spPr bwMode="auto">
          <a:xfrm>
            <a:off x="6248400" y="2190750"/>
            <a:ext cx="2321452" cy="1750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457201" y="4095750"/>
            <a:ext cx="86084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Applet: </a:t>
            </a:r>
            <a:r>
              <a:rPr lang="en-US" sz="1600" dirty="0">
                <a:solidFill>
                  <a:srgbClr val="FF0000"/>
                </a:solidFill>
                <a:hlinkClick r:id="rId5"/>
              </a:rPr>
              <a:t>http://www.cs.brown.edu/exploratories/freeSoftware/catalogs/lighting_and_shading.html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164795" y="438150"/>
            <a:ext cx="2300810" cy="1512318"/>
            <a:chOff x="2438401" y="880666"/>
            <a:chExt cx="4248151" cy="2016424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38401" y="982266"/>
              <a:ext cx="4248151" cy="187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23" name="Text Box 12"/>
            <p:cNvSpPr txBox="1">
              <a:spLocks noChangeArrowheads="1"/>
            </p:cNvSpPr>
            <p:nvPr/>
          </p:nvSpPr>
          <p:spPr bwMode="auto">
            <a:xfrm>
              <a:off x="3140318" y="880666"/>
              <a:ext cx="198493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 err="1"/>
                <a:t>Receiver</a:t>
              </a:r>
              <a:r>
                <a:rPr lang="en-US" i="1" baseline="-25000" dirty="0" err="1"/>
                <a:t>j</a:t>
              </a:r>
              <a:endParaRPr lang="en-US" b="1" i="1" baseline="-25000" dirty="0"/>
            </a:p>
          </p:txBody>
        </p:sp>
        <p:sp>
          <p:nvSpPr>
            <p:cNvPr id="9224" name="Text Box 13"/>
            <p:cNvSpPr txBox="1">
              <a:spLocks noChangeArrowheads="1"/>
            </p:cNvSpPr>
            <p:nvPr/>
          </p:nvSpPr>
          <p:spPr bwMode="auto">
            <a:xfrm>
              <a:off x="4562477" y="2404647"/>
              <a:ext cx="1646209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/>
                <a:t>Sender</a:t>
              </a:r>
              <a:r>
                <a:rPr lang="en-US" b="1" i="1" baseline="-25000" dirty="0" err="1"/>
                <a:t>i</a:t>
              </a:r>
              <a:endParaRPr lang="en-US" b="1" i="1" baseline="-25000" dirty="0"/>
            </a:p>
          </p:txBody>
        </p:sp>
      </p:grp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19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659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 descr="spiff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2745" y="1190472"/>
            <a:ext cx="4034456" cy="338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4864694" y="1970472"/>
            <a:ext cx="184090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Verdana" pitchFamily="34" charset="0"/>
              </a:rPr>
              <a:t>Color Bleeding</a:t>
            </a: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5334000" y="2616803"/>
            <a:ext cx="0" cy="41214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6477002" y="2914651"/>
            <a:ext cx="184090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Verdana" pitchFamily="34" charset="0"/>
              </a:rPr>
              <a:t>Soft Shadows</a:t>
            </a:r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7102435" y="3560982"/>
            <a:ext cx="309744" cy="5228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2" name="Rectangle 15"/>
          <p:cNvSpPr>
            <a:spLocks noChangeArrowheads="1"/>
          </p:cNvSpPr>
          <p:nvPr/>
        </p:nvSpPr>
        <p:spPr bwMode="auto">
          <a:xfrm>
            <a:off x="218019" y="514350"/>
            <a:ext cx="8925983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300" dirty="0">
              <a:latin typeface="Verdana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88654" y="1114425"/>
            <a:ext cx="3245146" cy="3600450"/>
          </a:xfrm>
        </p:spPr>
        <p:txBody>
          <a:bodyPr/>
          <a:lstStyle/>
          <a:p>
            <a:r>
              <a:rPr lang="en-US" dirty="0" smtClean="0">
                <a:latin typeface="Cambria" pitchFamily="18" charset="0"/>
              </a:rPr>
              <a:t>No Ambient Hack</a:t>
            </a:r>
          </a:p>
          <a:p>
            <a:r>
              <a:rPr lang="en-US" dirty="0" smtClean="0">
                <a:latin typeface="Cambria" pitchFamily="18" charset="0"/>
              </a:rPr>
              <a:t>View Independent</a:t>
            </a:r>
          </a:p>
          <a:p>
            <a:r>
              <a:rPr lang="en-US" dirty="0" smtClean="0">
                <a:latin typeface="Cambria" pitchFamily="18" charset="0"/>
              </a:rPr>
              <a:t>Came from thermal engineering and now used in other areas of engineering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Radiosity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for Inter-Object Diffuse Reflection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59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7" grpId="0"/>
      <p:bldP spid="35848" grpId="0" animBg="1"/>
      <p:bldP spid="35849" grpId="0"/>
      <p:bldP spid="358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457200" y="1085850"/>
                <a:ext cx="5525961" cy="360045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When two patches directly face each other, maximum energy is transmitted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to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their normal vectors are parallel, 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=1, 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=1 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= 0°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Rotate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so that it is perpendicular to </a:t>
                </a:r>
                <a:r>
                  <a:rPr lang="en-US" i="1" dirty="0" smtClean="0"/>
                  <a:t>A</a:t>
                </a:r>
                <a:r>
                  <a:rPr lang="en-US" i="1" baseline="-25000" dirty="0" smtClean="0"/>
                  <a:t>i</a:t>
                </a:r>
                <a:r>
                  <a:rPr lang="en-US" dirty="0" smtClean="0"/>
                  <a:t>. Now </a:t>
                </a:r>
                <a:r>
                  <a:rPr lang="en-US" dirty="0" err="1" smtClean="0"/>
                  <a:t>cos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still 1, but </a:t>
                </a:r>
                <a:r>
                  <a:rPr lang="en-US" dirty="0" err="1" smtClean="0"/>
                  <a:t>cos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= 0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= 90°</a:t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In general, we calculate energy fraction by multiplying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/>
                      </a:rPr>
                      <m:t>cos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 Tilting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means multiplying by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/>
                      </a:rPr>
                      <m:t>cos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</a:t>
                </a:r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n-US" dirty="0" smtClean="0"/>
              </a:p>
              <a:p>
                <a:r>
                  <a:rPr lang="en-US" dirty="0" smtClean="0"/>
                  <a:t>Same as Lambertian diffuse reflection</a:t>
                </a:r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85850"/>
                <a:ext cx="5525961" cy="3600450"/>
              </a:xfrm>
              <a:blipFill rotWithShape="1">
                <a:blip r:embed="rId3"/>
                <a:stretch>
                  <a:fillRect t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Form Factors (2/7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40364" y="1160358"/>
            <a:ext cx="2117836" cy="128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9" descr="slide17"/>
          <p:cNvPicPr>
            <a:picLocks noChangeAspect="1" noChangeArrowheads="1"/>
          </p:cNvPicPr>
          <p:nvPr/>
        </p:nvPicPr>
        <p:blipFill>
          <a:blip r:embed="rId5" cstate="print"/>
          <a:srcRect r="71249" b="69987"/>
          <a:stretch>
            <a:fillRect/>
          </a:stretch>
        </p:blipFill>
        <p:spPr bwMode="auto">
          <a:xfrm>
            <a:off x="6379925" y="2760558"/>
            <a:ext cx="1981200" cy="141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20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96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609576"/>
            <a:ext cx="3029364" cy="183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1" name="Rectangle 9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From where does the </a:t>
            </a:r>
            <a:r>
              <a:rPr lang="en-US" sz="1800" i="1" dirty="0" smtClean="0"/>
              <a:t>r</a:t>
            </a:r>
            <a:r>
              <a:rPr lang="en-US" sz="1800" i="1" baseline="30000" dirty="0" smtClean="0"/>
              <a:t>2</a:t>
            </a:r>
            <a:r>
              <a:rPr lang="en-US" sz="1800" dirty="0" smtClean="0"/>
              <a:t> term arise?  The inverse-square law of light propagation: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Consider patch </a:t>
            </a:r>
            <a:r>
              <a:rPr lang="en-US" sz="1800" i="1" dirty="0" smtClean="0"/>
              <a:t>A</a:t>
            </a:r>
            <a:r>
              <a:rPr lang="en-US" sz="1800" i="1" baseline="-25000" dirty="0" smtClean="0"/>
              <a:t>1</a:t>
            </a:r>
            <a:r>
              <a:rPr lang="en-US" sz="1800" dirty="0" smtClean="0"/>
              <a:t> – if </a:t>
            </a:r>
            <a:r>
              <a:rPr lang="en-US" sz="1800" i="1" dirty="0" smtClean="0"/>
              <a:t>P</a:t>
            </a:r>
            <a:r>
              <a:rPr lang="en-US" sz="1800" dirty="0" smtClean="0"/>
              <a:t> photons hit area </a:t>
            </a:r>
            <a:r>
              <a:rPr lang="en-US" sz="1800" i="1" dirty="0" smtClean="0"/>
              <a:t>A</a:t>
            </a:r>
            <a:r>
              <a:rPr lang="en-US" sz="1800" i="1" baseline="-25000" dirty="0" smtClean="0"/>
              <a:t>1</a:t>
            </a:r>
            <a:r>
              <a:rPr lang="en-US" sz="1800" dirty="0" smtClean="0"/>
              <a:t>, their density is </a:t>
            </a:r>
            <a:r>
              <a:rPr lang="en-US" sz="1800" i="1" dirty="0" smtClean="0"/>
              <a:t>P</a:t>
            </a:r>
            <a:r>
              <a:rPr lang="en-US" sz="1800" dirty="0" smtClean="0"/>
              <a:t>/</a:t>
            </a:r>
            <a:r>
              <a:rPr lang="en-US" sz="1800" i="1" dirty="0" smtClean="0"/>
              <a:t>A</a:t>
            </a:r>
            <a:r>
              <a:rPr lang="en-US" sz="1800" i="1" baseline="-25000" dirty="0" smtClean="0"/>
              <a:t>1</a:t>
            </a:r>
            <a:r>
              <a:rPr lang="en-US" sz="1800" dirty="0" smtClean="0"/>
              <a:t>.  These same </a:t>
            </a:r>
            <a:r>
              <a:rPr lang="en-US" sz="1800" i="1" dirty="0" smtClean="0"/>
              <a:t>P</a:t>
            </a:r>
            <a:r>
              <a:rPr lang="en-US" sz="1800" dirty="0" smtClean="0"/>
              <a:t> photons pass through </a:t>
            </a:r>
            <a:r>
              <a:rPr lang="en-US" sz="1800" i="1" dirty="0" smtClean="0"/>
              <a:t>A</a:t>
            </a:r>
            <a:r>
              <a:rPr lang="en-US" sz="1800" i="1" baseline="-25000" dirty="0" smtClean="0"/>
              <a:t>2</a:t>
            </a:r>
            <a:r>
              <a:rPr lang="en-US" sz="1800" dirty="0" smtClean="0"/>
              <a:t>.  Since </a:t>
            </a:r>
            <a:r>
              <a:rPr lang="en-US" sz="1800" i="1" dirty="0" smtClean="0"/>
              <a:t>A</a:t>
            </a:r>
            <a:r>
              <a:rPr lang="en-US" sz="1800" i="1" baseline="-25000" dirty="0" smtClean="0"/>
              <a:t>2</a:t>
            </a:r>
            <a:r>
              <a:rPr lang="en-US" sz="1800" dirty="0" smtClean="0"/>
              <a:t> is twice as far from </a:t>
            </a:r>
            <a:r>
              <a:rPr lang="en-US" sz="1800" i="1" dirty="0" smtClean="0"/>
              <a:t>L</a:t>
            </a:r>
            <a:r>
              <a:rPr lang="en-US" sz="1800" dirty="0" smtClean="0"/>
              <a:t>, by similar triangles, it has four times the area of </a:t>
            </a:r>
            <a:r>
              <a:rPr lang="en-US" sz="1800" i="1" dirty="0" smtClean="0"/>
              <a:t>A</a:t>
            </a:r>
            <a:r>
              <a:rPr lang="en-US" sz="1800" i="1" baseline="-25000" dirty="0" smtClean="0"/>
              <a:t>1</a:t>
            </a:r>
            <a:r>
              <a:rPr lang="en-US" sz="1800" dirty="0" smtClean="0"/>
              <a:t>.  Therefore, each similar patch on </a:t>
            </a:r>
            <a:r>
              <a:rPr lang="en-US" sz="1800" i="1" dirty="0" smtClean="0"/>
              <a:t>A</a:t>
            </a:r>
            <a:r>
              <a:rPr lang="en-US" sz="1800" i="1" baseline="-25000" dirty="0" smtClean="0"/>
              <a:t>2</a:t>
            </a:r>
            <a:r>
              <a:rPr lang="en-US" sz="1800" dirty="0" smtClean="0"/>
              <a:t> receives 1/4 of the photons.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Form Factors (3/7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3564" name="Picture 12" descr="slide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160" y="1705124"/>
            <a:ext cx="2133600" cy="173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21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0583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579" name="Rectangle 3"/>
              <p:cNvSpPr>
                <a:spLocks noGrp="1" noChangeArrowheads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If we integrate form factor across surface of a unit hemisphere, we need to achieve unity (all light goes somewhere).  By what constant k do we scale the integration to normalize this value?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= 1,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𝜃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= 0</a:t>
                </a:r>
              </a:p>
            </p:txBody>
          </p:sp>
        </mc:Choice>
        <mc:Fallback xmlns="">
          <p:sp>
            <p:nvSpPr>
              <p:cNvPr id="24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4"/>
                <a:stretch>
                  <a:fillRect l="-222" t="-846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Form Factors (4/7)</a:t>
            </a:r>
            <a:endParaRPr lang="en-US" dirty="0"/>
          </a:p>
        </p:txBody>
      </p:sp>
      <p:pic>
        <p:nvPicPr>
          <p:cNvPr id="24583" name="Picture 7" descr="slide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419350"/>
            <a:ext cx="2895600" cy="1590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6633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798246"/>
              </p:ext>
            </p:extLst>
          </p:nvPr>
        </p:nvGraphicFramePr>
        <p:xfrm>
          <a:off x="990600" y="2446020"/>
          <a:ext cx="3781425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1" name="Equation" r:id="rId6" imgW="2247840" imgH="1257120" progId="Equation.3">
                  <p:embed/>
                </p:oleObj>
              </mc:Choice>
              <mc:Fallback>
                <p:oleObj name="Equation" r:id="rId6" imgW="2247840" imgH="1257120" progId="Equation.3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46020"/>
                        <a:ext cx="3781425" cy="1717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22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81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Rectangle 7"/>
          <p:cNvSpPr>
            <a:spLocks noGrp="1" noChangeArrowheads="1"/>
          </p:cNvSpPr>
          <p:nvPr>
            <p:ph sz="quarter" idx="1"/>
          </p:nvPr>
        </p:nvSpPr>
        <p:spPr>
          <a:xfrm>
            <a:off x="711200" y="1085850"/>
            <a:ext cx="5003800" cy="360045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</a:t>
            </a:r>
            <a:r>
              <a:rPr lang="en-US" dirty="0" smtClean="0"/>
              <a:t>onsider </a:t>
            </a:r>
            <a:r>
              <a:rPr lang="en-US" dirty="0"/>
              <a:t>a differential </a:t>
            </a:r>
            <a:r>
              <a:rPr lang="en-US" dirty="0" smtClean="0"/>
              <a:t>sender patch </a:t>
            </a:r>
            <a:r>
              <a:rPr lang="en-US" i="1" dirty="0" err="1"/>
              <a:t>dA</a:t>
            </a:r>
            <a:r>
              <a:rPr lang="en-US" i="1" baseline="-25000" dirty="0" err="1"/>
              <a:t>i</a:t>
            </a:r>
            <a:r>
              <a:rPr lang="en-US" dirty="0"/>
              <a:t> radiating to finite </a:t>
            </a:r>
            <a:r>
              <a:rPr lang="en-US" dirty="0" smtClean="0"/>
              <a:t>receiver patch </a:t>
            </a:r>
            <a:r>
              <a:rPr lang="en-US" i="1" dirty="0" err="1"/>
              <a:t>A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pPr>
              <a:lnSpc>
                <a:spcPct val="90000"/>
              </a:lnSpc>
            </a:pPr>
            <a:r>
              <a:rPr lang="en-US" i="1" dirty="0" err="1" smtClean="0"/>
              <a:t>F</a:t>
            </a:r>
            <a:r>
              <a:rPr lang="en-US" i="1" baseline="-25000" dirty="0" err="1" smtClean="0"/>
              <a:t>di</a:t>
            </a:r>
            <a:r>
              <a:rPr lang="en-US" i="1" baseline="-25000" dirty="0" smtClean="0"/>
              <a:t>-j , </a:t>
            </a:r>
            <a:r>
              <a:rPr lang="en-US" dirty="0" smtClean="0"/>
              <a:t>the form </a:t>
            </a:r>
            <a:r>
              <a:rPr lang="en-US" dirty="0"/>
              <a:t>factor from differential area </a:t>
            </a:r>
            <a:r>
              <a:rPr lang="en-US" i="1" dirty="0" err="1"/>
              <a:t>dA</a:t>
            </a:r>
            <a:r>
              <a:rPr lang="en-US" i="1" baseline="-25000" dirty="0" err="1"/>
              <a:t>i</a:t>
            </a:r>
            <a:r>
              <a:rPr lang="en-US" dirty="0" smtClean="0"/>
              <a:t> </a:t>
            </a:r>
            <a:r>
              <a:rPr lang="en-US" dirty="0"/>
              <a:t>to finite area </a:t>
            </a:r>
            <a:r>
              <a:rPr lang="en-US" i="1" dirty="0" err="1"/>
              <a:t>A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 smtClean="0"/>
              <a:t>, can </a:t>
            </a:r>
            <a:r>
              <a:rPr lang="en-US" dirty="0"/>
              <a:t>be computed by projecting those parts of </a:t>
            </a:r>
            <a:r>
              <a:rPr lang="en-US" i="1" dirty="0" err="1"/>
              <a:t>A</a:t>
            </a:r>
            <a:r>
              <a:rPr lang="en-US" i="1" baseline="-25000" dirty="0" err="1"/>
              <a:t>j</a:t>
            </a:r>
            <a:r>
              <a:rPr lang="en-US" dirty="0"/>
              <a:t> visible from </a:t>
            </a:r>
            <a:r>
              <a:rPr lang="en-US" i="1" dirty="0" err="1"/>
              <a:t>dA</a:t>
            </a:r>
            <a:r>
              <a:rPr lang="en-US" i="1" baseline="-25000" dirty="0" err="1"/>
              <a:t>i</a:t>
            </a:r>
            <a:r>
              <a:rPr lang="en-US" dirty="0"/>
              <a:t> onto the unit hemisphere centered about </a:t>
            </a:r>
            <a:r>
              <a:rPr lang="en-US" i="1" dirty="0" err="1"/>
              <a:t>dA</a:t>
            </a:r>
            <a:r>
              <a:rPr lang="en-US" i="1" baseline="-25000" dirty="0" err="1"/>
              <a:t>i</a:t>
            </a:r>
            <a:r>
              <a:rPr lang="en-US" dirty="0"/>
              <a:t>. </a:t>
            </a:r>
          </a:p>
          <a:p>
            <a:pPr>
              <a:lnSpc>
                <a:spcPct val="90000"/>
              </a:lnSpc>
            </a:pPr>
            <a:r>
              <a:rPr lang="en-US" b="1" dirty="0"/>
              <a:t>Form factor is effectively the ratio of curved patch area to the total surface area of the hemisphere</a:t>
            </a:r>
            <a:r>
              <a:rPr lang="en-US" b="1" dirty="0" smtClean="0"/>
              <a:t>. </a:t>
            </a:r>
            <a:r>
              <a:rPr lang="en-US" dirty="0"/>
              <a:t>It is a </a:t>
            </a:r>
            <a:r>
              <a:rPr lang="en-US" dirty="0" smtClean="0"/>
              <a:t>fraction.</a:t>
            </a:r>
            <a:endParaRPr lang="en-US" b="1" dirty="0"/>
          </a:p>
          <a:p>
            <a:pPr>
              <a:lnSpc>
                <a:spcPct val="90000"/>
              </a:lnSpc>
            </a:pPr>
            <a:r>
              <a:rPr lang="en-US" dirty="0"/>
              <a:t>Total surface area encompasses all energy emitted by </a:t>
            </a:r>
            <a:r>
              <a:rPr lang="en-US" i="1" dirty="0" err="1"/>
              <a:t>dA</a:t>
            </a:r>
            <a:r>
              <a:rPr lang="en-US" i="1" baseline="-25000" dirty="0" err="1"/>
              <a:t>i</a:t>
            </a:r>
            <a:r>
              <a:rPr lang="en-US" dirty="0"/>
              <a:t> </a:t>
            </a:r>
          </a:p>
        </p:txBody>
      </p:sp>
      <p:pic>
        <p:nvPicPr>
          <p:cNvPr id="25608" name="Picture 8" descr="rad2"/>
          <p:cNvPicPr>
            <a:picLocks noChangeAspect="1" noChangeArrowheads="1"/>
          </p:cNvPicPr>
          <p:nvPr/>
        </p:nvPicPr>
        <p:blipFill rotWithShape="1">
          <a:blip r:embed="rId3" cstate="print"/>
          <a:srcRect l="1892"/>
          <a:stretch/>
        </p:blipFill>
        <p:spPr bwMode="auto">
          <a:xfrm>
            <a:off x="5615940" y="1276350"/>
            <a:ext cx="2830456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Form Factors </a:t>
            </a:r>
            <a:r>
              <a:rPr lang="en-US" dirty="0" smtClean="0"/>
              <a:t>(5/7)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23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141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11200" y="1085850"/>
            <a:ext cx="7721600" cy="371475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 smtClean="0"/>
              <a:t>This is an approximation!  It only holds if </a:t>
            </a:r>
            <a:r>
              <a:rPr lang="en-US" i="1" dirty="0" err="1" smtClean="0">
                <a:latin typeface="Times New Roman" pitchFamily="18" charset="0"/>
              </a:rPr>
              <a:t>dA</a:t>
            </a:r>
            <a:r>
              <a:rPr lang="en-US" i="1" baseline="-25000" dirty="0" err="1" smtClean="0">
                <a:latin typeface="Times New Roman" pitchFamily="18" charset="0"/>
              </a:rPr>
              <a:t>j</a:t>
            </a:r>
            <a:r>
              <a:rPr lang="en-US" dirty="0" smtClean="0"/>
              <a:t> is far from </a:t>
            </a:r>
            <a:r>
              <a:rPr lang="en-US" i="1" dirty="0" err="1" smtClean="0">
                <a:latin typeface="Times New Roman" pitchFamily="18" charset="0"/>
              </a:rPr>
              <a:t>dA</a:t>
            </a:r>
            <a:r>
              <a:rPr lang="en-US" i="1" baseline="-25000" dirty="0" err="1" smtClean="0">
                <a:latin typeface="Times New Roman" pitchFamily="18" charset="0"/>
              </a:rPr>
              <a:t>i</a:t>
            </a:r>
            <a:r>
              <a:rPr lang="en-US" dirty="0" smtClean="0"/>
              <a:t>, so the angles </a:t>
            </a:r>
            <a:r>
              <a:rPr lang="en-US" i="1" dirty="0" smtClean="0">
                <a:latin typeface="Symbol" pitchFamily="18" charset="2"/>
              </a:rPr>
              <a:t>q</a:t>
            </a:r>
            <a:r>
              <a:rPr lang="en-US" i="1" baseline="-25000" dirty="0" smtClean="0"/>
              <a:t>i</a:t>
            </a:r>
            <a:r>
              <a:rPr lang="en-US" dirty="0" smtClean="0"/>
              <a:t> and </a:t>
            </a:r>
            <a:r>
              <a:rPr lang="en-US" i="1" dirty="0" err="1" smtClean="0">
                <a:latin typeface="Symbol" pitchFamily="18" charset="2"/>
              </a:rPr>
              <a:t>q</a:t>
            </a:r>
            <a:r>
              <a:rPr lang="en-US" i="1" baseline="-25000" dirty="0" err="1" smtClean="0"/>
              <a:t>j</a:t>
            </a:r>
            <a:r>
              <a:rPr lang="en-US" dirty="0" smtClean="0"/>
              <a:t> do not vary significantly across their respective patches</a:t>
            </a:r>
            <a:br>
              <a:rPr lang="en-US" dirty="0" smtClean="0"/>
            </a:br>
            <a:endParaRPr lang="en-US" dirty="0" smtClean="0"/>
          </a:p>
          <a:p>
            <a:pPr eaLnBrk="1" hangingPunct="1"/>
            <a:r>
              <a:rPr lang="en-US" dirty="0" smtClean="0"/>
              <a:t>To determine </a:t>
            </a:r>
            <a:r>
              <a:rPr lang="en-US" i="1" dirty="0" err="1" smtClean="0">
                <a:latin typeface="Times New Roman" pitchFamily="18" charset="0"/>
              </a:rPr>
              <a:t>F</a:t>
            </a:r>
            <a:r>
              <a:rPr lang="en-US" i="1" baseline="-25000" dirty="0" err="1" smtClean="0">
                <a:latin typeface="Times New Roman" pitchFamily="18" charset="0"/>
              </a:rPr>
              <a:t>di</a:t>
            </a:r>
            <a:r>
              <a:rPr lang="en-US" i="1" baseline="-25000" dirty="0" smtClean="0">
                <a:latin typeface="Times New Roman" pitchFamily="18" charset="0"/>
              </a:rPr>
              <a:t>-j</a:t>
            </a:r>
            <a:r>
              <a:rPr lang="en-US" dirty="0" smtClean="0"/>
              <a:t>, the form factor from differential area </a:t>
            </a:r>
            <a:r>
              <a:rPr lang="en-US" i="1" dirty="0" err="1" smtClean="0">
                <a:latin typeface="Times New Roman" pitchFamily="18" charset="0"/>
              </a:rPr>
              <a:t>dA</a:t>
            </a:r>
            <a:r>
              <a:rPr lang="en-US" i="1" baseline="-25000" dirty="0" err="1" smtClean="0">
                <a:latin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smtClean="0"/>
              <a:t>to finite area </a:t>
            </a:r>
            <a:r>
              <a:rPr lang="en-US" i="1" dirty="0" err="1" smtClean="0">
                <a:latin typeface="Times New Roman" pitchFamily="18" charset="0"/>
              </a:rPr>
              <a:t>A</a:t>
            </a:r>
            <a:r>
              <a:rPr lang="en-US" i="1" baseline="-25000" dirty="0" err="1" smtClean="0">
                <a:latin typeface="Times New Roman" pitchFamily="18" charset="0"/>
              </a:rPr>
              <a:t>j</a:t>
            </a:r>
            <a:r>
              <a:rPr lang="en-US" dirty="0" smtClean="0"/>
              <a:t>, we integrate over area of patch </a:t>
            </a:r>
            <a:r>
              <a:rPr lang="en-US" i="1" dirty="0" smtClean="0">
                <a:latin typeface="Times New Roman" pitchFamily="18" charset="0"/>
              </a:rPr>
              <a:t>j</a:t>
            </a:r>
            <a:r>
              <a:rPr lang="en-US" dirty="0" smtClean="0"/>
              <a:t>:</a:t>
            </a:r>
          </a:p>
          <a:p>
            <a:pPr eaLnBrk="1" hangingPunct="1"/>
            <a:endParaRPr lang="en-US" dirty="0" smtClean="0"/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r>
              <a:rPr lang="en-US" i="1" dirty="0" err="1" smtClean="0">
                <a:latin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</a:rPr>
              <a:t>ij</a:t>
            </a:r>
            <a:r>
              <a:rPr lang="en-US" dirty="0" smtClean="0"/>
              <a:t> again dictates visibility: </a:t>
            </a:r>
            <a:r>
              <a:rPr lang="en-US" i="1" dirty="0" err="1" smtClean="0">
                <a:latin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</a:rPr>
              <a:t>ij</a:t>
            </a:r>
            <a:r>
              <a:rPr lang="en-US" dirty="0" smtClean="0"/>
              <a:t> = 0 implies occlusion</a:t>
            </a:r>
          </a:p>
          <a:p>
            <a:pPr lvl="1" eaLnBrk="1" hangingPunct="1"/>
            <a:r>
              <a:rPr lang="en-US" dirty="0" smtClean="0"/>
              <a:t>not trivial to resolve analytically for finite areas</a:t>
            </a:r>
            <a:br>
              <a:rPr lang="en-US" dirty="0" smtClean="0"/>
            </a:br>
            <a:endParaRPr lang="en-US" dirty="0" smtClean="0"/>
          </a:p>
          <a:p>
            <a:pPr eaLnBrk="1" hangingPunct="1"/>
            <a:r>
              <a:rPr lang="en-US" dirty="0" smtClean="0"/>
              <a:t>Sometimes </a:t>
            </a:r>
            <a:r>
              <a:rPr lang="en-US" i="1" dirty="0" err="1" smtClean="0">
                <a:latin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</a:rPr>
              <a:t>ij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smtClean="0"/>
              <a:t>taken to be real number between 0 and 1</a:t>
            </a:r>
          </a:p>
          <a:p>
            <a:pPr lvl="1" eaLnBrk="1" hangingPunct="1"/>
            <a:r>
              <a:rPr lang="en-US" dirty="0" smtClean="0"/>
              <a:t>Send out number of ‘test rays’ between </a:t>
            </a:r>
            <a:r>
              <a:rPr lang="en-US" i="1" dirty="0" smtClean="0">
                <a:latin typeface="Times New Roman" pitchFamily="18" charset="0"/>
              </a:rPr>
              <a:t>i</a:t>
            </a:r>
            <a:r>
              <a:rPr lang="en-US" dirty="0" smtClean="0"/>
              <a:t> and </a:t>
            </a:r>
            <a:r>
              <a:rPr lang="en-US" i="1" dirty="0" smtClean="0">
                <a:latin typeface="Times New Roman" pitchFamily="18" charset="0"/>
              </a:rPr>
              <a:t>j</a:t>
            </a:r>
            <a:endParaRPr lang="en-US" dirty="0" smtClean="0">
              <a:latin typeface="Times New Roman" pitchFamily="18" charset="0"/>
            </a:endParaRPr>
          </a:p>
          <a:p>
            <a:pPr lvl="1" eaLnBrk="1" hangingPunct="1"/>
            <a:r>
              <a:rPr lang="en-US" dirty="0" smtClean="0"/>
              <a:t>Percentage of rays that are not occluded by other objects determines </a:t>
            </a:r>
            <a:r>
              <a:rPr lang="en-US" i="1" dirty="0" err="1" smtClean="0">
                <a:latin typeface="Times New Roman" pitchFamily="18" charset="0"/>
              </a:rPr>
              <a:t>V</a:t>
            </a:r>
            <a:r>
              <a:rPr lang="en-US" i="1" baseline="-25000" dirty="0" err="1" smtClean="0">
                <a:latin typeface="Times New Roman" pitchFamily="18" charset="0"/>
              </a:rPr>
              <a:t>ij</a:t>
            </a:r>
            <a:endParaRPr lang="en-US" dirty="0" smtClean="0">
              <a:latin typeface="Times New Roman" pitchFamily="18" charset="0"/>
            </a:endParaRPr>
          </a:p>
          <a:p>
            <a:pPr lvl="1" eaLnBrk="1" hangingPunct="1">
              <a:buFont typeface="Times New Roman" pitchFamily="18" charset="0"/>
              <a:buNone/>
            </a:pPr>
            <a:endParaRPr lang="en-US" sz="1500" dirty="0" smtClean="0"/>
          </a:p>
        </p:txBody>
      </p:sp>
      <p:graphicFrame>
        <p:nvGraphicFramePr>
          <p:cNvPr id="276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335107"/>
              </p:ext>
            </p:extLst>
          </p:nvPr>
        </p:nvGraphicFramePr>
        <p:xfrm>
          <a:off x="2971800" y="2419350"/>
          <a:ext cx="2362200" cy="627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" name="Equation" r:id="rId4" imgW="1663560" imgH="495000" progId="Equation.3">
                  <p:embed/>
                </p:oleObj>
              </mc:Choice>
              <mc:Fallback>
                <p:oleObj name="Equation" r:id="rId4" imgW="1663560" imgH="495000" progId="Equation.3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419350"/>
                        <a:ext cx="2362200" cy="6278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Form Factors </a:t>
            </a:r>
            <a:r>
              <a:rPr lang="en-US" dirty="0" smtClean="0"/>
              <a:t>(6/7)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24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834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85800" y="971550"/>
                <a:ext cx="8280400" cy="3584377"/>
              </a:xfrm>
            </p:spPr>
            <p:txBody>
              <a:bodyPr>
                <a:noAutofit/>
              </a:bodyPr>
              <a:lstStyle/>
              <a:p>
                <a:pPr eaLnBrk="1" hangingPunct="1"/>
                <a:r>
                  <a:rPr lang="en-US" sz="1400" dirty="0" smtClean="0"/>
                  <a:t>Let’s complete the integration for taking </a:t>
                </a:r>
                <a:r>
                  <a:rPr lang="en-US" sz="1400" i="1" dirty="0" err="1" smtClean="0"/>
                  <a:t>dA</a:t>
                </a:r>
                <a:r>
                  <a:rPr lang="en-US" sz="1400" i="1" baseline="-25000" dirty="0" err="1" smtClean="0"/>
                  <a:t>i</a:t>
                </a:r>
                <a:r>
                  <a:rPr lang="en-US" sz="1400" dirty="0" smtClean="0"/>
                  <a:t> to </a:t>
                </a:r>
                <a:r>
                  <a:rPr lang="en-US" sz="1400" i="1" dirty="0" smtClean="0"/>
                  <a:t>A</a:t>
                </a:r>
                <a:r>
                  <a:rPr lang="en-US" sz="1400" i="1" baseline="-25000" dirty="0" smtClean="0"/>
                  <a:t>i</a:t>
                </a:r>
                <a:r>
                  <a:rPr lang="en-US" sz="1400" dirty="0" smtClean="0"/>
                  <a:t> to determine </a:t>
                </a:r>
                <a:r>
                  <a:rPr lang="en-US" sz="1400" i="1" dirty="0" smtClean="0"/>
                  <a:t>F</a:t>
                </a:r>
                <a:r>
                  <a:rPr lang="en-US" sz="1400" i="1" baseline="-25000" dirty="0" smtClean="0"/>
                  <a:t>i-j</a:t>
                </a:r>
                <a:endParaRPr lang="en-US" sz="1400" i="1" dirty="0" smtClean="0"/>
              </a:p>
              <a:p>
                <a:pPr eaLnBrk="1" hangingPunct="1"/>
                <a:r>
                  <a:rPr lang="en-US" sz="1400" dirty="0" smtClean="0"/>
                  <a:t>Take area average over patch </a:t>
                </a:r>
                <a:r>
                  <a:rPr lang="en-US" sz="1400" i="1" dirty="0" smtClean="0"/>
                  <a:t>i</a:t>
                </a:r>
                <a:r>
                  <a:rPr lang="en-US" sz="1400" dirty="0" smtClean="0"/>
                  <a:t> to give form factor from </a:t>
                </a:r>
                <a:r>
                  <a:rPr lang="en-US" sz="1400" i="1" dirty="0" smtClean="0"/>
                  <a:t>A</a:t>
                </a:r>
                <a:r>
                  <a:rPr lang="en-US" sz="1400" i="1" baseline="-25000" dirty="0" smtClean="0"/>
                  <a:t>i</a:t>
                </a:r>
                <a:r>
                  <a:rPr lang="en-US" sz="1400" dirty="0" smtClean="0"/>
                  <a:t> to </a:t>
                </a:r>
                <a:r>
                  <a:rPr lang="en-US" sz="1400" i="1" dirty="0" err="1" smtClean="0"/>
                  <a:t>A</a:t>
                </a:r>
                <a:r>
                  <a:rPr lang="en-US" sz="1400" i="1" baseline="-25000" dirty="0" err="1" smtClean="0"/>
                  <a:t>j</a:t>
                </a:r>
                <a:r>
                  <a:rPr lang="en-US" sz="1400" dirty="0" smtClean="0"/>
                  <a:t>:</a:t>
                </a:r>
              </a:p>
              <a:p>
                <a:pPr eaLnBrk="1" hangingPunct="1"/>
                <a:endParaRPr lang="en-US" sz="1400" dirty="0" smtClean="0"/>
              </a:p>
              <a:p>
                <a:pPr marL="0" indent="0" eaLnBrk="1" hangingPunct="1">
                  <a:buNone/>
                </a:pPr>
                <a:endParaRPr lang="en-US" sz="1400" dirty="0" smtClean="0"/>
              </a:p>
              <a:p>
                <a:pPr eaLnBrk="1" hangingPunct="1"/>
                <a:r>
                  <a:rPr lang="en-US" sz="1400" dirty="0" smtClean="0"/>
                  <a:t>If center point on patch is typical of all points, can approximate </a:t>
                </a:r>
                <a:r>
                  <a:rPr lang="en-US" sz="1400" i="1" dirty="0" smtClean="0"/>
                  <a:t>F</a:t>
                </a:r>
                <a:r>
                  <a:rPr lang="en-US" sz="1400" i="1" baseline="-25000" dirty="0" smtClean="0"/>
                  <a:t>i-j</a:t>
                </a:r>
                <a:r>
                  <a:rPr lang="en-US" sz="1400" dirty="0" smtClean="0"/>
                  <a:t> by </a:t>
                </a:r>
                <a:r>
                  <a:rPr lang="en-US" sz="1400" i="1" dirty="0" err="1" smtClean="0"/>
                  <a:t>F</a:t>
                </a:r>
                <a:r>
                  <a:rPr lang="en-US" sz="1400" i="1" baseline="-25000" dirty="0" err="1" smtClean="0"/>
                  <a:t>di</a:t>
                </a:r>
                <a:r>
                  <a:rPr lang="en-US" sz="1400" i="1" baseline="-25000" dirty="0" smtClean="0"/>
                  <a:t>-j</a:t>
                </a:r>
                <a:r>
                  <a:rPr lang="en-US" sz="1400" dirty="0" smtClean="0"/>
                  <a:t> for a </a:t>
                </a:r>
                <a:r>
                  <a:rPr lang="en-US" sz="1400" i="1" dirty="0" err="1" smtClean="0"/>
                  <a:t>dA</a:t>
                </a:r>
                <a:r>
                  <a:rPr lang="en-US" sz="1400" i="1" baseline="-25000" dirty="0" err="1" smtClean="0"/>
                  <a:t>i</a:t>
                </a:r>
                <a:r>
                  <a:rPr lang="en-US" sz="1400" dirty="0" smtClean="0"/>
                  <a:t>, at patch </a:t>
                </a:r>
                <a:r>
                  <a:rPr lang="en-US" sz="1400" i="1" dirty="0" smtClean="0"/>
                  <a:t>i</a:t>
                </a:r>
                <a:r>
                  <a:rPr lang="en-US" sz="1400" dirty="0" smtClean="0"/>
                  <a:t>’s center.  Both are percentages; we only need to know what percentage of sent </a:t>
                </a:r>
                <a:r>
                  <a:rPr lang="en-US" sz="1400" dirty="0" err="1" smtClean="0"/>
                  <a:t>radiosity</a:t>
                </a:r>
                <a:r>
                  <a:rPr lang="en-US" sz="1400" dirty="0" smtClean="0"/>
                  <a:t> is received</a:t>
                </a:r>
              </a:p>
              <a:p>
                <a:r>
                  <a:rPr lang="en-US" sz="1400" dirty="0" smtClean="0"/>
                  <a:t>This breaks if patches are in close proximity, causing large variations among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𝜃</m:t>
                    </m:r>
                  </m:oMath>
                </a14:m>
                <a:r>
                  <a:rPr lang="en-US" sz="1400" i="1" baseline="-25000" dirty="0" smtClean="0"/>
                  <a:t>i</a:t>
                </a:r>
                <a:r>
                  <a:rPr lang="en-US" sz="1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𝜃</m:t>
                    </m:r>
                  </m:oMath>
                </a14:m>
                <a:r>
                  <a:rPr lang="en-US" sz="1400" i="1" baseline="-25000" dirty="0" smtClean="0"/>
                  <a:t>j</a:t>
                </a:r>
                <a:endParaRPr lang="en-US" sz="1400" i="1" dirty="0" smtClean="0"/>
              </a:p>
              <a:p>
                <a:pPr eaLnBrk="1" hangingPunct="1"/>
                <a:r>
                  <a:rPr lang="en-US" sz="1400" dirty="0" smtClean="0"/>
                  <a:t>An aside: we are now in a position to prove the reciprocity relationship. Cross multiplying in the equation for the form factor above gives us:</a:t>
                </a:r>
                <a:br>
                  <a:rPr lang="en-US" sz="1400" dirty="0" smtClean="0"/>
                </a:br>
                <a:endParaRPr lang="en-US" sz="1400" dirty="0" smtClean="0"/>
              </a:p>
              <a:p>
                <a:pPr eaLnBrk="1" hangingPunct="1"/>
                <a:endParaRPr lang="en-US" sz="1400" dirty="0" smtClean="0"/>
              </a:p>
              <a:p>
                <a:pPr lvl="1" eaLnBrk="1" hangingPunct="1"/>
                <a:r>
                  <a:rPr lang="en-US" sz="1400" dirty="0" smtClean="0"/>
                  <a:t>the double integrals are equal since it doesn’t matter which is inner and which is outer integral</a:t>
                </a:r>
              </a:p>
              <a:p>
                <a:pPr eaLnBrk="1" hangingPunct="1"/>
                <a:r>
                  <a:rPr lang="en-US" sz="1400" dirty="0" smtClean="0"/>
                  <a:t>Using transitivity gives us the reciprocity relationship:</a:t>
                </a:r>
              </a:p>
            </p:txBody>
          </p:sp>
        </mc:Choice>
        <mc:Fallback xmlns="">
          <p:sp>
            <p:nvSpPr>
              <p:cNvPr id="276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85800" y="971550"/>
                <a:ext cx="8280400" cy="3584377"/>
              </a:xfrm>
              <a:blipFill rotWithShape="1">
                <a:blip r:embed="rId4"/>
                <a:stretch>
                  <a:fillRect t="-340" b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705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222848"/>
              </p:ext>
            </p:extLst>
          </p:nvPr>
        </p:nvGraphicFramePr>
        <p:xfrm>
          <a:off x="3048000" y="1581150"/>
          <a:ext cx="275589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2" name="Equation" r:id="rId5" imgW="2044700" imgH="482600" progId="Equation.3">
                  <p:embed/>
                </p:oleObj>
              </mc:Choice>
              <mc:Fallback>
                <p:oleObj name="Equation" r:id="rId5" imgW="2044700" imgH="482600" progId="Equation.3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581150"/>
                        <a:ext cx="2755899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10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15049"/>
              </p:ext>
            </p:extLst>
          </p:nvPr>
        </p:nvGraphicFramePr>
        <p:xfrm>
          <a:off x="1650999" y="3403600"/>
          <a:ext cx="27012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3" name="Equation" r:id="rId7" imgW="2031840" imgH="495000" progId="Equation.3">
                  <p:embed/>
                </p:oleObj>
              </mc:Choice>
              <mc:Fallback>
                <p:oleObj name="Equation" r:id="rId7" imgW="2031840" imgH="495000" progId="Equation.3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0999" y="3403600"/>
                        <a:ext cx="2701275" cy="615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10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03377"/>
              </p:ext>
            </p:extLst>
          </p:nvPr>
        </p:nvGraphicFramePr>
        <p:xfrm>
          <a:off x="4800600" y="3409950"/>
          <a:ext cx="2799644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4" name="Equation" r:id="rId9" imgW="2032000" imgH="482600" progId="Equation.3">
                  <p:embed/>
                </p:oleObj>
              </mc:Choice>
              <mc:Fallback>
                <p:oleObj name="Equation" r:id="rId9" imgW="2032000" imgH="482600" progId="Equation.3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409950"/>
                        <a:ext cx="2799644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0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368147"/>
              </p:ext>
            </p:extLst>
          </p:nvPr>
        </p:nvGraphicFramePr>
        <p:xfrm>
          <a:off x="5410200" y="4248150"/>
          <a:ext cx="1295400" cy="297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5" name="Equation" r:id="rId11" imgW="889000" imgH="228600" progId="Equation.3">
                  <p:embed/>
                </p:oleObj>
              </mc:Choice>
              <mc:Fallback>
                <p:oleObj name="Equation" r:id="rId11" imgW="889000" imgH="228600" progId="Equation.3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248150"/>
                        <a:ext cx="1295400" cy="29735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Form Factors </a:t>
            </a:r>
            <a:r>
              <a:rPr lang="en-US" dirty="0" smtClean="0"/>
              <a:t>(7/7)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25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34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895350"/>
            <a:ext cx="502920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Cambria" pitchFamily="18" charset="0"/>
              </a:rPr>
              <a:t>Rather than projecting </a:t>
            </a:r>
            <a:r>
              <a:rPr lang="en-US" sz="1800" i="1" dirty="0" err="1" smtClean="0">
                <a:latin typeface="Cambria" pitchFamily="18" charset="0"/>
              </a:rPr>
              <a:t>A</a:t>
            </a:r>
            <a:r>
              <a:rPr lang="en-US" sz="1800" i="1" baseline="-25000" dirty="0" err="1" smtClean="0">
                <a:latin typeface="Cambria" pitchFamily="18" charset="0"/>
              </a:rPr>
              <a:t>j</a:t>
            </a:r>
            <a:r>
              <a:rPr lang="en-US" sz="1800" dirty="0" smtClean="0">
                <a:latin typeface="Cambria" pitchFamily="18" charset="0"/>
              </a:rPr>
              <a:t> onto a hemisphere, Cohen and Greenberg   project  it onto upper half of a cube centered about </a:t>
            </a:r>
            <a:r>
              <a:rPr lang="en-US" sz="1800" i="1" dirty="0" err="1" smtClean="0">
                <a:latin typeface="Cambria" pitchFamily="18" charset="0"/>
              </a:rPr>
              <a:t>dA</a:t>
            </a:r>
            <a:r>
              <a:rPr lang="en-US" sz="1800" i="1" baseline="-25000" dirty="0" err="1" smtClean="0">
                <a:latin typeface="Cambria" pitchFamily="18" charset="0"/>
              </a:rPr>
              <a:t>i</a:t>
            </a:r>
            <a:r>
              <a:rPr lang="en-US" sz="1800" dirty="0" smtClean="0">
                <a:latin typeface="Cambria" pitchFamily="18" charset="0"/>
              </a:rPr>
              <a:t>, with its top face parallel to surface. 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Cambria" pitchFamily="18" charset="0"/>
              </a:rPr>
              <a:t>Each face of the </a:t>
            </a:r>
            <a:r>
              <a:rPr lang="en-US" sz="1800" i="1" dirty="0" err="1" smtClean="0">
                <a:latin typeface="Cambria" pitchFamily="18" charset="0"/>
              </a:rPr>
              <a:t>hemicube</a:t>
            </a:r>
            <a:r>
              <a:rPr lang="en-US" sz="1800" dirty="0" smtClean="0">
                <a:latin typeface="Cambria" pitchFamily="18" charset="0"/>
              </a:rPr>
              <a:t> is divided into equal sized square cells.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Cambria" pitchFamily="18" charset="0"/>
              </a:rPr>
              <a:t>Think of each face of cube as a film plane which records what a patch, </a:t>
            </a:r>
            <a:r>
              <a:rPr lang="en-US" sz="1800" i="1" dirty="0" err="1" smtClean="0">
                <a:latin typeface="Cambria" pitchFamily="18" charset="0"/>
              </a:rPr>
              <a:t>dA</a:t>
            </a:r>
            <a:r>
              <a:rPr lang="en-US" sz="1800" i="1" baseline="-25000" dirty="0" err="1" smtClean="0">
                <a:latin typeface="Cambria" pitchFamily="18" charset="0"/>
              </a:rPr>
              <a:t>i</a:t>
            </a:r>
            <a:r>
              <a:rPr lang="en-US" sz="1800" i="1" baseline="-25000" dirty="0" smtClean="0">
                <a:latin typeface="Cambria" pitchFamily="18" charset="0"/>
              </a:rPr>
              <a:t> </a:t>
            </a:r>
            <a:r>
              <a:rPr lang="en-US" sz="1800" dirty="0" smtClean="0">
                <a:latin typeface="Cambria" pitchFamily="18" charset="0"/>
              </a:rPr>
              <a:t>, “sees” in each of the five directions; center of </a:t>
            </a:r>
            <a:r>
              <a:rPr lang="en-US" sz="1800" i="1" dirty="0" err="1" smtClean="0">
                <a:latin typeface="Cambria" pitchFamily="18" charset="0"/>
              </a:rPr>
              <a:t>dA</a:t>
            </a:r>
            <a:r>
              <a:rPr lang="en-US" sz="1800" i="1" baseline="-25000" dirty="0" err="1" smtClean="0">
                <a:latin typeface="Cambria" pitchFamily="18" charset="0"/>
              </a:rPr>
              <a:t>i</a:t>
            </a:r>
            <a:r>
              <a:rPr lang="en-US" sz="1800" dirty="0" smtClean="0">
                <a:latin typeface="Cambria" pitchFamily="18" charset="0"/>
              </a:rPr>
              <a:t> acts as COP.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>
                <a:latin typeface="Cambria" pitchFamily="18" charset="0"/>
              </a:rPr>
              <a:t>In other words, think of cells on faces as pixels and use frustum formed by vertices of </a:t>
            </a:r>
            <a:r>
              <a:rPr lang="en-US" sz="1800" i="1" dirty="0" err="1" smtClean="0">
                <a:latin typeface="Cambria" pitchFamily="18" charset="0"/>
              </a:rPr>
              <a:t>A</a:t>
            </a:r>
            <a:r>
              <a:rPr lang="en-US" sz="1800" i="1" baseline="-25000" dirty="0" err="1" smtClean="0">
                <a:latin typeface="Cambria" pitchFamily="18" charset="0"/>
              </a:rPr>
              <a:t>j</a:t>
            </a:r>
            <a:r>
              <a:rPr lang="en-US" sz="1800" dirty="0" smtClean="0">
                <a:latin typeface="Cambria" pitchFamily="18" charset="0"/>
              </a:rPr>
              <a:t> to project </a:t>
            </a:r>
            <a:r>
              <a:rPr lang="en-US" sz="1800" i="1" dirty="0" err="1" smtClean="0">
                <a:latin typeface="Cambria" pitchFamily="18" charset="0"/>
              </a:rPr>
              <a:t>A</a:t>
            </a:r>
            <a:r>
              <a:rPr lang="en-US" sz="1800" i="1" baseline="-25000" dirty="0" err="1" smtClean="0">
                <a:latin typeface="Cambria" pitchFamily="18" charset="0"/>
              </a:rPr>
              <a:t>j</a:t>
            </a:r>
            <a:r>
              <a:rPr lang="en-US" sz="1800" i="1" baseline="-25000" dirty="0" smtClean="0">
                <a:latin typeface="Cambria" pitchFamily="18" charset="0"/>
              </a:rPr>
              <a:t> </a:t>
            </a:r>
            <a:r>
              <a:rPr lang="en-US" sz="1800" dirty="0" smtClean="0">
                <a:latin typeface="Cambria" pitchFamily="18" charset="0"/>
              </a:rPr>
              <a:t>onto each face</a:t>
            </a:r>
            <a:r>
              <a:rPr lang="en-US" sz="1800" dirty="0">
                <a:latin typeface="Cambria" pitchFamily="18" charset="0"/>
              </a:rPr>
              <a:t> </a:t>
            </a:r>
            <a:r>
              <a:rPr lang="en-US" sz="1800" dirty="0" smtClean="0">
                <a:latin typeface="Cambria" pitchFamily="18" charset="0"/>
              </a:rPr>
              <a:t>– just camera transform!</a:t>
            </a:r>
          </a:p>
          <a:p>
            <a:pPr>
              <a:lnSpc>
                <a:spcPct val="80000"/>
              </a:lnSpc>
            </a:pPr>
            <a:r>
              <a:rPr lang="en-US" sz="1800" dirty="0" smtClean="0">
                <a:latin typeface="Cambria" pitchFamily="18" charset="0"/>
              </a:rPr>
              <a:t>Now can use the projections as a proxy for the original </a:t>
            </a:r>
            <a:r>
              <a:rPr lang="en-US" sz="1800" i="1" dirty="0" err="1">
                <a:latin typeface="Cambria" pitchFamily="18" charset="0"/>
              </a:rPr>
              <a:t>A</a:t>
            </a:r>
            <a:r>
              <a:rPr lang="en-US" sz="1800" i="1" baseline="-25000" dirty="0" err="1">
                <a:latin typeface="Cambria" pitchFamily="18" charset="0"/>
              </a:rPr>
              <a:t>j</a:t>
            </a:r>
            <a:r>
              <a:rPr lang="en-US" sz="1800" dirty="0" smtClean="0">
                <a:latin typeface="Cambria" pitchFamily="18" charset="0"/>
              </a:rPr>
              <a:t>– simply divide the number of cells covered by each patch </a:t>
            </a:r>
            <a:r>
              <a:rPr lang="en-US" sz="1800" i="1" dirty="0" err="1" smtClean="0">
                <a:latin typeface="Cambria" pitchFamily="18" charset="0"/>
              </a:rPr>
              <a:t>A</a:t>
            </a:r>
            <a:r>
              <a:rPr lang="en-US" sz="1800" i="1" baseline="-25000" dirty="0" err="1" smtClean="0">
                <a:latin typeface="Cambria" pitchFamily="18" charset="0"/>
              </a:rPr>
              <a:t>j</a:t>
            </a:r>
            <a:r>
              <a:rPr lang="en-US" sz="1800" i="1" baseline="-25000" dirty="0" smtClean="0">
                <a:latin typeface="Cambria" pitchFamily="18" charset="0"/>
              </a:rPr>
              <a:t> </a:t>
            </a:r>
            <a:r>
              <a:rPr lang="en-US" sz="1800" dirty="0" smtClean="0">
                <a:latin typeface="Cambria" pitchFamily="18" charset="0"/>
              </a:rPr>
              <a:t>by the total number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Approximating Form </a:t>
            </a:r>
            <a:r>
              <a:rPr lang="en-US" dirty="0">
                <a:latin typeface="Calibri" pitchFamily="34" charset="0"/>
                <a:cs typeface="Calibri" pitchFamily="34" charset="0"/>
              </a:rPr>
              <a:t>Factors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(1/2)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26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pic>
        <p:nvPicPr>
          <p:cNvPr id="29698" name="Picture 2" descr="\\cifs.cs.brown.edu\dfs\home\dstorch\My Documents\My Pictures\HemiCub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01" y="316523"/>
            <a:ext cx="330925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86400" y="4171950"/>
            <a:ext cx="32004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200" dirty="0">
                <a:latin typeface="Cambria" pitchFamily="18" charset="0"/>
              </a:rPr>
              <a:t>Cohen and Greenburg, 1985. The hemi-cube: a </a:t>
            </a:r>
            <a:r>
              <a:rPr lang="en-US" sz="1200" dirty="0" err="1">
                <a:latin typeface="Cambria" pitchFamily="18" charset="0"/>
              </a:rPr>
              <a:t>radiosity</a:t>
            </a:r>
            <a:r>
              <a:rPr lang="en-US" sz="1200" dirty="0">
                <a:latin typeface="Cambria" pitchFamily="18" charset="0"/>
              </a:rPr>
              <a:t> solution for complex environments. </a:t>
            </a:r>
            <a:r>
              <a:rPr lang="en-US" sz="1200" dirty="0" smtClean="0">
                <a:latin typeface="Cambria" pitchFamily="18" charset="0"/>
              </a:rPr>
              <a:t> </a:t>
            </a:r>
            <a:r>
              <a:rPr lang="en-US" sz="1200" dirty="0" smtClean="0">
                <a:latin typeface="Cambria" pitchFamily="18" charset="0"/>
                <a:hlinkClick r:id="rId4"/>
              </a:rPr>
              <a:t>http</a:t>
            </a:r>
            <a:r>
              <a:rPr lang="en-US" sz="1200" dirty="0">
                <a:latin typeface="Cambria" pitchFamily="18" charset="0"/>
                <a:hlinkClick r:id="rId4"/>
              </a:rPr>
              <a:t>://dl.acm.org/citation.cfm?id=325171</a:t>
            </a:r>
            <a:endParaRPr lang="en-US" sz="1200" dirty="0"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2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971550"/>
            <a:ext cx="8610600" cy="3657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1500" dirty="0" smtClean="0"/>
              <a:t>Identity of closest intersecting patch is recorded at each cell (survivor of </a:t>
            </a:r>
            <a:r>
              <a:rPr lang="en-US" sz="1500" i="1" dirty="0" smtClean="0"/>
              <a:t>z</a:t>
            </a:r>
            <a:r>
              <a:rPr lang="en-US" sz="1500" dirty="0" smtClean="0"/>
              <a:t>-buffer algorithm).  Each </a:t>
            </a:r>
            <a:r>
              <a:rPr lang="en-US" sz="1500" dirty="0" err="1" smtClean="0"/>
              <a:t>hemicube</a:t>
            </a:r>
            <a:r>
              <a:rPr lang="en-US" sz="1500" dirty="0" smtClean="0"/>
              <a:t> cell </a:t>
            </a:r>
            <a:r>
              <a:rPr lang="en-US" sz="1500" i="1" dirty="0" smtClean="0"/>
              <a:t>p</a:t>
            </a:r>
            <a:r>
              <a:rPr lang="en-US" sz="1500" dirty="0" smtClean="0"/>
              <a:t> is associated with a </a:t>
            </a:r>
            <a:r>
              <a:rPr lang="en-US" sz="1500" dirty="0" err="1" smtClean="0"/>
              <a:t>precomputed</a:t>
            </a:r>
            <a:r>
              <a:rPr lang="en-US" sz="1500" dirty="0" smtClean="0"/>
              <a:t> delta form factor value.</a:t>
            </a:r>
            <a:br>
              <a:rPr lang="en-US" sz="1500" dirty="0" smtClean="0"/>
            </a:br>
            <a:endParaRPr lang="en-US" sz="1500" dirty="0" smtClean="0"/>
          </a:p>
          <a:p>
            <a:pPr eaLnBrk="1" hangingPunct="1"/>
            <a:endParaRPr lang="en-US" sz="1500" dirty="0" smtClean="0"/>
          </a:p>
          <a:p>
            <a:pPr eaLnBrk="1" hangingPunct="1"/>
            <a:r>
              <a:rPr lang="en-US" sz="1500" i="1" dirty="0" err="1" smtClean="0">
                <a:latin typeface="Symbol" pitchFamily="18" charset="2"/>
              </a:rPr>
              <a:t>q</a:t>
            </a:r>
            <a:r>
              <a:rPr lang="en-US" sz="1500" i="1" baseline="-25000" dirty="0" err="1" smtClean="0"/>
              <a:t>p</a:t>
            </a:r>
            <a:r>
              <a:rPr lang="en-US" sz="1500" dirty="0" smtClean="0"/>
              <a:t> is angle between </a:t>
            </a:r>
            <a:r>
              <a:rPr lang="en-US" sz="1500" i="1" dirty="0" smtClean="0"/>
              <a:t>p</a:t>
            </a:r>
            <a:r>
              <a:rPr lang="en-US" sz="1500" dirty="0" smtClean="0"/>
              <a:t>’s surface normal and vector of length r between </a:t>
            </a:r>
            <a:r>
              <a:rPr lang="en-US" sz="1500" i="1" dirty="0" err="1" smtClean="0"/>
              <a:t>dA</a:t>
            </a:r>
            <a:r>
              <a:rPr lang="en-US" sz="1500" i="1" baseline="-25000" dirty="0" err="1" smtClean="0"/>
              <a:t>i</a:t>
            </a:r>
            <a:r>
              <a:rPr lang="en-US" sz="1500" dirty="0" smtClean="0"/>
              <a:t> and </a:t>
            </a:r>
            <a:r>
              <a:rPr lang="en-US" sz="1500" i="1" dirty="0" smtClean="0"/>
              <a:t>p</a:t>
            </a:r>
            <a:r>
              <a:rPr lang="en-US" sz="1500" dirty="0" smtClean="0"/>
              <a:t>; </a:t>
            </a:r>
            <a:r>
              <a:rPr lang="en-US" sz="1500" dirty="0" smtClean="0">
                <a:latin typeface="Symbol" pitchFamily="18" charset="2"/>
              </a:rPr>
              <a:t>D</a:t>
            </a:r>
            <a:r>
              <a:rPr lang="en-US" sz="1500" i="1" dirty="0" smtClean="0"/>
              <a:t>A</a:t>
            </a:r>
            <a:r>
              <a:rPr lang="en-US" sz="1500" dirty="0" smtClean="0"/>
              <a:t> is area of cell</a:t>
            </a:r>
          </a:p>
          <a:p>
            <a:pPr eaLnBrk="1" hangingPunct="1"/>
            <a:r>
              <a:rPr lang="en-US" sz="1500" dirty="0" smtClean="0"/>
              <a:t>Can approximate </a:t>
            </a:r>
            <a:r>
              <a:rPr lang="en-US" sz="1500" i="1" dirty="0" err="1" smtClean="0"/>
              <a:t>F</a:t>
            </a:r>
            <a:r>
              <a:rPr lang="en-US" sz="1500" i="1" baseline="-25000" dirty="0" err="1" smtClean="0"/>
              <a:t>di</a:t>
            </a:r>
            <a:r>
              <a:rPr lang="en-US" sz="1500" i="1" baseline="-25000" dirty="0" smtClean="0"/>
              <a:t>-j</a:t>
            </a:r>
            <a:r>
              <a:rPr lang="en-US" sz="1500" dirty="0" smtClean="0"/>
              <a:t> for any patch </a:t>
            </a:r>
            <a:r>
              <a:rPr lang="en-US" sz="1500" i="1" dirty="0" smtClean="0"/>
              <a:t>j</a:t>
            </a:r>
            <a:r>
              <a:rPr lang="en-US" sz="1500" dirty="0" smtClean="0"/>
              <a:t> by summing </a:t>
            </a:r>
            <a:r>
              <a:rPr lang="en-US" sz="1500" dirty="0" err="1" smtClean="0">
                <a:latin typeface="Symbol" pitchFamily="18" charset="2"/>
              </a:rPr>
              <a:t>D</a:t>
            </a:r>
            <a:r>
              <a:rPr lang="en-US" sz="1500" i="1" dirty="0" err="1" smtClean="0"/>
              <a:t>F</a:t>
            </a:r>
            <a:r>
              <a:rPr lang="en-US" sz="1500" i="1" baseline="-25000" dirty="0" err="1" smtClean="0"/>
              <a:t>p</a:t>
            </a:r>
            <a:r>
              <a:rPr lang="en-US" sz="1500" dirty="0" smtClean="0"/>
              <a:t> associated with each cell </a:t>
            </a:r>
            <a:r>
              <a:rPr lang="en-US" sz="1500" i="1" dirty="0" smtClean="0"/>
              <a:t>p</a:t>
            </a:r>
            <a:r>
              <a:rPr lang="en-US" sz="1500" dirty="0" smtClean="0"/>
              <a:t> covered by patch </a:t>
            </a:r>
            <a:r>
              <a:rPr lang="en-US" sz="1500" i="1" dirty="0" smtClean="0"/>
              <a:t>j</a:t>
            </a:r>
            <a:r>
              <a:rPr lang="en-US" sz="1500" dirty="0" smtClean="0"/>
              <a:t>’s </a:t>
            </a:r>
            <a:r>
              <a:rPr lang="en-US" sz="1500" dirty="0" err="1" smtClean="0"/>
              <a:t>hemicube</a:t>
            </a:r>
            <a:r>
              <a:rPr lang="en-US" sz="1500" dirty="0" smtClean="0"/>
              <a:t> projection</a:t>
            </a:r>
          </a:p>
          <a:p>
            <a:pPr eaLnBrk="1" hangingPunct="1"/>
            <a:r>
              <a:rPr lang="en-US" sz="1500" dirty="0" smtClean="0"/>
              <a:t>Provides occlusion determination of patches through </a:t>
            </a:r>
            <a:r>
              <a:rPr lang="en-US" sz="1500" i="1" dirty="0" smtClean="0"/>
              <a:t>z</a:t>
            </a:r>
            <a:r>
              <a:rPr lang="en-US" sz="1500" dirty="0"/>
              <a:t>-</a:t>
            </a:r>
            <a:r>
              <a:rPr lang="en-US" sz="1500" dirty="0" smtClean="0"/>
              <a:t>buffer (albeit limited by the granularity/resolution of the cells on each plane)</a:t>
            </a:r>
          </a:p>
          <a:p>
            <a:pPr eaLnBrk="1" hangingPunct="1"/>
            <a:r>
              <a:rPr lang="en-US" sz="1500" dirty="0" smtClean="0"/>
              <a:t>This eliminates the need to compute </a:t>
            </a:r>
            <a:r>
              <a:rPr lang="en-US" sz="1500" i="1" dirty="0" smtClean="0"/>
              <a:t>V</a:t>
            </a:r>
            <a:r>
              <a:rPr lang="en-US" sz="1500" i="1" baseline="-25000" dirty="0" smtClean="0"/>
              <a:t>i-j</a:t>
            </a:r>
          </a:p>
          <a:p>
            <a:pPr eaLnBrk="1" hangingPunct="1"/>
            <a:r>
              <a:rPr lang="en-US" sz="1500" dirty="0" smtClean="0"/>
              <a:t>End result: each cell on sender's </a:t>
            </a:r>
            <a:r>
              <a:rPr lang="en-US" sz="1500" dirty="0" err="1" smtClean="0"/>
              <a:t>hemicube</a:t>
            </a:r>
            <a:r>
              <a:rPr lang="en-US" sz="1500" dirty="0" smtClean="0"/>
              <a:t> is marked with the IDs of the patches that project onto that cell that are visible and non-occluded from the sender patch.  Then divide the number of cells covered by each receiver patch by the total number of cells in the </a:t>
            </a:r>
            <a:r>
              <a:rPr lang="en-US" sz="1500" dirty="0" err="1" smtClean="0"/>
              <a:t>hemicube</a:t>
            </a:r>
            <a:r>
              <a:rPr lang="en-US" sz="1500" dirty="0" smtClean="0"/>
              <a:t> to get an approximation to the form factor.</a:t>
            </a:r>
          </a:p>
        </p:txBody>
      </p:sp>
      <p:graphicFrame>
        <p:nvGraphicFramePr>
          <p:cNvPr id="307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80010"/>
              </p:ext>
            </p:extLst>
          </p:nvPr>
        </p:nvGraphicFramePr>
        <p:xfrm>
          <a:off x="3425825" y="1489075"/>
          <a:ext cx="19891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2" name="Equation" r:id="rId4" imgW="1409400" imgH="419040" progId="Equation.3">
                  <p:embed/>
                </p:oleObj>
              </mc:Choice>
              <mc:Fallback>
                <p:oleObj name="Equation" r:id="rId4" imgW="1409400" imgH="419040" progId="Equation.3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1489075"/>
                        <a:ext cx="1989138" cy="5476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Approximating Form </a:t>
            </a:r>
            <a:r>
              <a:rPr lang="en-US" dirty="0"/>
              <a:t>Factors </a:t>
            </a:r>
            <a:r>
              <a:rPr lang="en-US" dirty="0" smtClean="0"/>
              <a:t>(2/2)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27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780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47750"/>
            <a:ext cx="6324600" cy="36385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Once we’ve computed form factor matrix </a:t>
            </a:r>
            <a:r>
              <a:rPr lang="en-US" sz="1800" i="1" dirty="0"/>
              <a:t>F</a:t>
            </a:r>
            <a:r>
              <a:rPr lang="en-US" sz="1800" dirty="0"/>
              <a:t>, and knowing </a:t>
            </a:r>
            <a:r>
              <a:rPr lang="en-US" sz="1800" i="1" dirty="0" smtClean="0"/>
              <a:t>D</a:t>
            </a:r>
            <a:r>
              <a:rPr lang="en-US" sz="1800" dirty="0" smtClean="0"/>
              <a:t>(</a:t>
            </a:r>
            <a:r>
              <a:rPr lang="en-US" sz="1800" i="1" dirty="0"/>
              <a:t>ρ</a:t>
            </a:r>
            <a:r>
              <a:rPr lang="en-US" sz="1800" dirty="0" smtClean="0"/>
              <a:t>) </a:t>
            </a:r>
            <a:r>
              <a:rPr lang="en-US" sz="1800" dirty="0"/>
              <a:t>based on material properties for each patch, we can now solve the system of equations by Gauss-Seidel </a:t>
            </a:r>
            <a:r>
              <a:rPr lang="en-US" sz="1800" dirty="0" smtClean="0"/>
              <a:t>iteration</a:t>
            </a: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1800" b="1" dirty="0"/>
              <a:t>Gathering:</a:t>
            </a:r>
            <a:r>
              <a:rPr lang="en-US" sz="1800" dirty="0"/>
              <a:t> process consecutive receivers (rows), for each receiver looping through each column/sender; all rows are processed for each iteration, updating display after all rows are </a:t>
            </a:r>
            <a:r>
              <a:rPr lang="en-US" sz="1800" dirty="0" smtClean="0"/>
              <a:t>processed   </a:t>
            </a: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1800" b="1" dirty="0"/>
              <a:t>Shooting:</a:t>
            </a:r>
            <a:r>
              <a:rPr lang="en-US" sz="1800" dirty="0"/>
              <a:t> shoot energy in order from brightest to least bright </a:t>
            </a:r>
            <a:r>
              <a:rPr lang="en-US" sz="1800" dirty="0" smtClean="0"/>
              <a:t>sender patch </a:t>
            </a:r>
            <a:r>
              <a:rPr lang="en-US" sz="1800" dirty="0"/>
              <a:t>and update each receiver immediately, incrementally updating entire image after processing each shooter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</a:pPr>
            <a:r>
              <a:rPr lang="en-US" sz="1700" dirty="0">
                <a:latin typeface="Cambria Math"/>
              </a:rPr>
              <a:t>iteratively shoot from patch that has largest amount of “</a:t>
            </a:r>
            <a:r>
              <a:rPr lang="en-US" sz="1700" dirty="0" err="1">
                <a:latin typeface="Cambria Math"/>
              </a:rPr>
              <a:t>unshot</a:t>
            </a:r>
            <a:r>
              <a:rPr lang="en-US" sz="1700" dirty="0">
                <a:latin typeface="Cambria Math"/>
              </a:rPr>
              <a:t>” </a:t>
            </a:r>
            <a:r>
              <a:rPr lang="en-US" sz="1700" dirty="0" err="1">
                <a:latin typeface="Cambria Math"/>
              </a:rPr>
              <a:t>radiosity</a:t>
            </a:r>
            <a:endParaRPr lang="en-US" sz="1700" dirty="0">
              <a:latin typeface="Cambria Math"/>
            </a:endParaRP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</a:pPr>
            <a:r>
              <a:rPr lang="en-US" sz="1700" dirty="0">
                <a:latin typeface="Cambria Math"/>
              </a:rPr>
              <a:t>for a given patch, keep track of both its total </a:t>
            </a:r>
            <a:r>
              <a:rPr lang="en-US" sz="1700" dirty="0" err="1">
                <a:latin typeface="Cambria Math"/>
              </a:rPr>
              <a:t>radiosity</a:t>
            </a:r>
            <a:r>
              <a:rPr lang="en-US" sz="1700" dirty="0">
                <a:latin typeface="Cambria Math"/>
              </a:rPr>
              <a:t> and the total accumulated </a:t>
            </a:r>
            <a:r>
              <a:rPr lang="en-US" sz="1700" dirty="0" err="1">
                <a:latin typeface="Cambria Math"/>
              </a:rPr>
              <a:t>radiosity</a:t>
            </a:r>
            <a:r>
              <a:rPr lang="en-US" sz="1700" dirty="0">
                <a:latin typeface="Cambria Math"/>
              </a:rPr>
              <a:t> since the last time it shot</a:t>
            </a:r>
          </a:p>
          <a:p>
            <a:pPr marL="742950" lvl="1" indent="-285750">
              <a:lnSpc>
                <a:spcPct val="110000"/>
              </a:lnSpc>
              <a:spcBef>
                <a:spcPct val="20000"/>
              </a:spcBef>
            </a:pPr>
            <a:r>
              <a:rPr lang="en-US" sz="1700" dirty="0">
                <a:latin typeface="Cambria Math"/>
              </a:rPr>
              <a:t>thus brightest luminaire shoots first; second shooter will either be the next brightest luminaire or the receiver patch which has largest form factor in relation to the first luminaire,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Faster Progressive Refinement: Shooting (1/2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28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  <p:pic>
        <p:nvPicPr>
          <p:cNvPr id="29699" name="Picture 3" descr="C:\Users\dstorch\Downloads\cs123 -- radiosity -- gather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123950"/>
            <a:ext cx="2645608" cy="25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1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918211"/>
            <a:ext cx="8382000" cy="3714750"/>
          </a:xfrm>
        </p:spPr>
        <p:txBody>
          <a:bodyPr>
            <a:noAutofit/>
          </a:bodyPr>
          <a:lstStyle/>
          <a:p>
            <a:r>
              <a:rPr lang="en-US" sz="1500" b="1" dirty="0"/>
              <a:t>Shooting converges faster than gathering: </a:t>
            </a:r>
            <a:r>
              <a:rPr lang="en-US" sz="1500" dirty="0" smtClean="0"/>
              <a:t>shoot </a:t>
            </a:r>
            <a:r>
              <a:rPr lang="en-US" sz="1500" dirty="0"/>
              <a:t>energy not by iterating sequentially through the columns, but in order from most </a:t>
            </a:r>
            <a:r>
              <a:rPr lang="en-US" sz="1500" dirty="0" err="1"/>
              <a:t>unshot</a:t>
            </a:r>
            <a:r>
              <a:rPr lang="en-US" sz="1500" dirty="0"/>
              <a:t> </a:t>
            </a:r>
            <a:r>
              <a:rPr lang="en-US" sz="1500" dirty="0" err="1"/>
              <a:t>radiosity</a:t>
            </a:r>
            <a:r>
              <a:rPr lang="en-US" sz="1500" dirty="0"/>
              <a:t> to least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300" dirty="0">
                <a:latin typeface="Cambria Math"/>
              </a:rPr>
              <a:t>estimate of light on all destination patches with only first column shot, while gathering by row from all senders lights up only that row’s patch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300" dirty="0">
                <a:latin typeface="Cambria Math"/>
              </a:rPr>
              <a:t>iterating over shooter column of brightest emitter lights up all patches reachable by emitter as a </a:t>
            </a:r>
            <a:r>
              <a:rPr lang="en-US" sz="1300" dirty="0" err="1">
                <a:latin typeface="Cambria Math"/>
              </a:rPr>
              <a:t>zeroth</a:t>
            </a:r>
            <a:r>
              <a:rPr lang="en-US" sz="1300" dirty="0">
                <a:latin typeface="Cambria Math"/>
              </a:rPr>
              <a:t> order approximation, improved by each successive emitter 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300" dirty="0">
                <a:latin typeface="Cambria Math"/>
              </a:rPr>
              <a:t>can add decreasing ambient term (goes to 0)</a:t>
            </a:r>
          </a:p>
          <a:p>
            <a:r>
              <a:rPr lang="en-US" sz="1500" dirty="0"/>
              <a:t>Need to trade-off storing vs. re-computing </a:t>
            </a:r>
            <a:r>
              <a:rPr lang="en-US" sz="1500" i="1" dirty="0" smtClean="0"/>
              <a:t>n</a:t>
            </a:r>
            <a:r>
              <a:rPr lang="en-US" sz="1500" dirty="0" smtClean="0"/>
              <a:t> x </a:t>
            </a:r>
            <a:r>
              <a:rPr lang="en-US" sz="1500" i="1" dirty="0" smtClean="0"/>
              <a:t>n</a:t>
            </a:r>
            <a:r>
              <a:rPr lang="en-US" sz="1500" dirty="0" smtClean="0"/>
              <a:t> </a:t>
            </a:r>
            <a:r>
              <a:rPr lang="en-US" sz="1500" dirty="0"/>
              <a:t>form factors on-the-fly for realistically large n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300" dirty="0">
                <a:latin typeface="Cambria Math"/>
              </a:rPr>
              <a:t>e.g., dragon has ~100k polygons, each of which is a patch, </a:t>
            </a:r>
            <a:br>
              <a:rPr lang="en-US" sz="1300" dirty="0">
                <a:latin typeface="Cambria Math"/>
              </a:rPr>
            </a:br>
            <a:r>
              <a:rPr lang="en-US" sz="1300" dirty="0">
                <a:latin typeface="Cambria Math"/>
              </a:rPr>
              <a:t>yielding about 10,000,000,000 form factors!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300" dirty="0">
                <a:latin typeface="Cambria Math"/>
              </a:rPr>
              <a:t>form factor computation likely offloaded to GPU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300" dirty="0">
                <a:latin typeface="Cambria Math"/>
              </a:rPr>
              <a:t>rendering is typically heavily memory bound, so  instead of </a:t>
            </a:r>
            <a:r>
              <a:rPr lang="en-US" sz="1300" dirty="0" smtClean="0">
                <a:latin typeface="Cambria Math"/>
              </a:rPr>
              <a:t> storing all</a:t>
            </a:r>
            <a:br>
              <a:rPr lang="en-US" sz="1300" dirty="0" smtClean="0">
                <a:latin typeface="Cambria Math"/>
              </a:rPr>
            </a:br>
            <a:r>
              <a:rPr lang="en-US" sz="1300" i="1" dirty="0" smtClean="0">
                <a:latin typeface="Cambria Math"/>
              </a:rPr>
              <a:t>n</a:t>
            </a:r>
            <a:r>
              <a:rPr lang="en-US" sz="1300" dirty="0" smtClean="0">
                <a:latin typeface="Cambria Math"/>
              </a:rPr>
              <a:t> x </a:t>
            </a:r>
            <a:r>
              <a:rPr lang="en-US" sz="1300" i="1" dirty="0" smtClean="0">
                <a:latin typeface="Cambria Math"/>
              </a:rPr>
              <a:t>n</a:t>
            </a:r>
            <a:r>
              <a:rPr lang="en-US" sz="1300" dirty="0" smtClean="0">
                <a:latin typeface="Cambria Math"/>
              </a:rPr>
              <a:t> </a:t>
            </a:r>
            <a:r>
              <a:rPr lang="en-US" sz="1300" dirty="0">
                <a:latin typeface="Cambria Math"/>
              </a:rPr>
              <a:t>naïvely/explicitly, recalculate on-the-fly and </a:t>
            </a:r>
            <a:r>
              <a:rPr lang="en-US" sz="1300" dirty="0" smtClean="0">
                <a:latin typeface="Cambria Math"/>
              </a:rPr>
              <a:t>focus </a:t>
            </a:r>
            <a:r>
              <a:rPr lang="en-US" sz="1300" dirty="0">
                <a:latin typeface="Cambria Math"/>
              </a:rPr>
              <a:t>on </a:t>
            </a:r>
            <a:r>
              <a:rPr lang="en-US" sz="1300" dirty="0" smtClean="0">
                <a:latin typeface="Cambria Math"/>
              </a:rPr>
              <a:t>optimizing</a:t>
            </a:r>
            <a:br>
              <a:rPr lang="en-US" sz="1300" dirty="0" smtClean="0">
                <a:latin typeface="Cambria Math"/>
              </a:rPr>
            </a:br>
            <a:r>
              <a:rPr lang="en-US" sz="1300" dirty="0" smtClean="0">
                <a:latin typeface="Cambria Math"/>
              </a:rPr>
              <a:t>form </a:t>
            </a:r>
            <a:r>
              <a:rPr lang="en-US" sz="1300" dirty="0">
                <a:latin typeface="Cambria Math"/>
              </a:rPr>
              <a:t>factor calculation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300" dirty="0">
                <a:latin typeface="Cambria Math"/>
              </a:rPr>
              <a:t>computing all n form factors for a given </a:t>
            </a:r>
            <a:r>
              <a:rPr lang="en-US" sz="1300" dirty="0" smtClean="0">
                <a:latin typeface="Cambria Math"/>
              </a:rPr>
              <a:t>(sender) patch </a:t>
            </a:r>
            <a:r>
              <a:rPr lang="en-US" sz="1300" dirty="0">
                <a:latin typeface="Cambria Math"/>
              </a:rPr>
              <a:t>can be reduced </a:t>
            </a:r>
            <a:r>
              <a:rPr lang="en-US" sz="1300" dirty="0" smtClean="0">
                <a:latin typeface="Cambria Math"/>
              </a:rPr>
              <a:t> from</a:t>
            </a:r>
            <a:br>
              <a:rPr lang="en-US" sz="1300" dirty="0" smtClean="0">
                <a:latin typeface="Cambria Math"/>
              </a:rPr>
            </a:br>
            <a:r>
              <a:rPr lang="en-US" sz="1300" dirty="0" smtClean="0">
                <a:latin typeface="Cambria Math"/>
              </a:rPr>
              <a:t>O(</a:t>
            </a:r>
            <a:r>
              <a:rPr lang="en-US" sz="1300" i="1" dirty="0" smtClean="0">
                <a:latin typeface="Cambria Math"/>
              </a:rPr>
              <a:t>n</a:t>
            </a:r>
            <a:r>
              <a:rPr lang="en-US" sz="1300" baseline="30000" dirty="0" smtClean="0">
                <a:latin typeface="Cambria Math"/>
              </a:rPr>
              <a:t>2</a:t>
            </a:r>
            <a:r>
              <a:rPr lang="en-US" sz="1300" dirty="0">
                <a:latin typeface="Cambria Math"/>
              </a:rPr>
              <a:t>) to </a:t>
            </a:r>
            <a:r>
              <a:rPr lang="en-US" sz="1300" dirty="0" smtClean="0">
                <a:latin typeface="Cambria Math"/>
              </a:rPr>
              <a:t>O(</a:t>
            </a:r>
            <a:r>
              <a:rPr lang="en-US" sz="1300" i="1" dirty="0" smtClean="0">
                <a:latin typeface="Cambria Math"/>
              </a:rPr>
              <a:t>n</a:t>
            </a:r>
            <a:r>
              <a:rPr lang="en-US" sz="1300" dirty="0" smtClean="0">
                <a:latin typeface="Cambria Math"/>
              </a:rPr>
              <a:t>) </a:t>
            </a:r>
            <a:r>
              <a:rPr lang="en-US" sz="1300" dirty="0">
                <a:latin typeface="Cambria Math"/>
              </a:rPr>
              <a:t>by using a single </a:t>
            </a:r>
            <a:r>
              <a:rPr lang="en-US" sz="1300" dirty="0" err="1">
                <a:latin typeface="Cambria Math"/>
              </a:rPr>
              <a:t>hemicube</a:t>
            </a:r>
            <a:r>
              <a:rPr lang="en-US" sz="1300" dirty="0">
                <a:latin typeface="Cambria Math"/>
              </a:rPr>
              <a:t> over that patch </a:t>
            </a:r>
            <a:r>
              <a:rPr lang="en-US" sz="1300" dirty="0" smtClean="0">
                <a:latin typeface="Cambria Math"/>
              </a:rPr>
              <a:t>(</a:t>
            </a:r>
            <a:r>
              <a:rPr lang="en-US" sz="1300" dirty="0">
                <a:latin typeface="Cambria Math"/>
              </a:rPr>
              <a:t>shown next)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Faster Progressive Refinement: Shooting (2/2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8674" name="Picture 2" descr="http://www.physicallybasedrendering.com/wp-content/uploads/2009/06/dragon-200906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952750"/>
            <a:ext cx="2286000" cy="160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29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983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Pretty Pictures (the “Cornell Box”)</a:t>
            </a:r>
            <a:endParaRPr lang="en-US" dirty="0"/>
          </a:p>
        </p:txBody>
      </p:sp>
      <p:pic>
        <p:nvPicPr>
          <p:cNvPr id="13" name="Picture 6" descr="[measured image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33402" y="1025822"/>
            <a:ext cx="2415430" cy="1553435"/>
          </a:xfrm>
          <a:prstGeom prst="rect">
            <a:avLst/>
          </a:prstGeom>
        </p:spPr>
      </p:pic>
      <p:pic>
        <p:nvPicPr>
          <p:cNvPr id="14" name="Picture 10" descr="[simulated image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33400" y="2606983"/>
            <a:ext cx="2407623" cy="1548414"/>
          </a:xfrm>
          <a:prstGeom prst="rect">
            <a:avLst/>
          </a:prstGeom>
        </p:spPr>
      </p:pic>
      <p:pic>
        <p:nvPicPr>
          <p:cNvPr id="15" name="Picture 14" descr="[difference image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5867400" y="2407172"/>
            <a:ext cx="3048000" cy="1997985"/>
          </a:xfrm>
          <a:prstGeom prst="rect">
            <a:avLst/>
          </a:prstGeom>
          <a:noFill/>
        </p:spPr>
      </p:pic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073400" y="1025822"/>
            <a:ext cx="256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/>
              <a:t>Reality</a:t>
            </a:r>
            <a:r>
              <a:rPr lang="en-US" sz="2000" dirty="0"/>
              <a:t> (actual </a:t>
            </a:r>
            <a:r>
              <a:rPr lang="en-US" sz="2000" dirty="0">
                <a:latin typeface="Cambria" pitchFamily="18" charset="0"/>
              </a:rPr>
              <a:t>photograph</a:t>
            </a:r>
            <a:r>
              <a:rPr lang="en-US" sz="2000" dirty="0"/>
              <a:t>)…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3123023" y="2582954"/>
            <a:ext cx="20753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/>
              <a:t>Minus</a:t>
            </a:r>
            <a:r>
              <a:rPr lang="en-US" sz="2000" dirty="0"/>
              <a:t> </a:t>
            </a:r>
            <a:r>
              <a:rPr lang="en-US" sz="2000" b="1" dirty="0" err="1"/>
              <a:t>Radiosity</a:t>
            </a:r>
            <a:r>
              <a:rPr lang="en-US" sz="2000" dirty="0"/>
              <a:t> Rendering…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3246900" y="3625467"/>
            <a:ext cx="25058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i="1" dirty="0"/>
              <a:t>Equals</a:t>
            </a:r>
            <a:r>
              <a:rPr lang="en-US" sz="2000" dirty="0"/>
              <a:t> the </a:t>
            </a:r>
            <a:r>
              <a:rPr lang="en-US" sz="2000" b="1" dirty="0"/>
              <a:t>difference</a:t>
            </a:r>
            <a:r>
              <a:rPr lang="en-US" sz="2000" dirty="0"/>
              <a:t> (or error) image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3123023" y="3209334"/>
            <a:ext cx="2655091" cy="401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33800" y="4818974"/>
            <a:ext cx="4661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6"/>
              </a:rPr>
              <a:t>http://www.graphics.cornell.edu/online/box/compare.html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01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1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/>
              <a:t>In </a:t>
            </a:r>
            <a:r>
              <a:rPr lang="en-US" b="1" dirty="0" smtClean="0"/>
              <a:t>gathering</a:t>
            </a:r>
            <a:r>
              <a:rPr lang="en-US" dirty="0" smtClean="0"/>
              <a:t>, each row of matrix </a:t>
            </a:r>
            <a:r>
              <a:rPr lang="en-US" i="1" dirty="0" smtClean="0"/>
              <a:t>(I – D(</a:t>
            </a:r>
            <a:r>
              <a:rPr lang="en-US" i="1" dirty="0" smtClean="0">
                <a:latin typeface="Symbol" pitchFamily="18" charset="2"/>
              </a:rPr>
              <a:t>r</a:t>
            </a:r>
            <a:r>
              <a:rPr lang="en-US" i="1" dirty="0" smtClean="0"/>
              <a:t>)F) </a:t>
            </a:r>
            <a:r>
              <a:rPr lang="en-US" dirty="0" smtClean="0"/>
              <a:t>represents estimate of receiver patch </a:t>
            </a:r>
            <a:r>
              <a:rPr lang="en-US" i="1" dirty="0" smtClean="0"/>
              <a:t>i</a:t>
            </a:r>
            <a:r>
              <a:rPr lang="en-US" dirty="0" smtClean="0"/>
              <a:t>’s </a:t>
            </a:r>
            <a:r>
              <a:rPr lang="en-US" dirty="0" err="1" smtClean="0"/>
              <a:t>radiosity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i="1" baseline="-25000" dirty="0" smtClean="0"/>
              <a:t>i</a:t>
            </a:r>
            <a:r>
              <a:rPr lang="en-US" dirty="0" smtClean="0"/>
              <a:t> based on estimates of all other sender patch  </a:t>
            </a:r>
            <a:r>
              <a:rPr lang="en-US" i="1" dirty="0" smtClean="0"/>
              <a:t>j </a:t>
            </a:r>
            <a:r>
              <a:rPr lang="en-US" dirty="0" err="1" smtClean="0"/>
              <a:t>radiosities</a:t>
            </a:r>
            <a:endParaRPr lang="en-US" dirty="0" smtClean="0"/>
          </a:p>
          <a:p>
            <a:pPr lvl="1" eaLnBrk="1" hangingPunct="1"/>
            <a:r>
              <a:rPr lang="en-US" sz="1800" dirty="0" smtClean="0"/>
              <a:t>contribution of each sender patch </a:t>
            </a:r>
            <a:r>
              <a:rPr lang="en-US" sz="1800" i="1" dirty="0" smtClean="0"/>
              <a:t>j</a:t>
            </a:r>
            <a:r>
              <a:rPr lang="en-US" sz="1800" dirty="0" smtClean="0"/>
              <a:t> to each receiver patch </a:t>
            </a:r>
            <a:r>
              <a:rPr lang="en-US" sz="1800" i="1" dirty="0" err="1" smtClean="0"/>
              <a:t>i</a:t>
            </a:r>
            <a:r>
              <a:rPr lang="en-US" sz="1800" dirty="0" smtClean="0"/>
              <a:t> (so no </a:t>
            </a:r>
            <a:r>
              <a:rPr lang="en-US" sz="1800" b="1" i="1" dirty="0" smtClean="0"/>
              <a:t>E</a:t>
            </a:r>
            <a:r>
              <a:rPr lang="en-US" sz="1800" dirty="0" smtClean="0"/>
              <a:t> )is:</a:t>
            </a:r>
          </a:p>
          <a:p>
            <a:pPr lvl="1" eaLnBrk="1" hangingPunct="1"/>
            <a:endParaRPr lang="en-US" sz="1800" dirty="0" smtClean="0"/>
          </a:p>
          <a:p>
            <a:pPr marL="274320" lvl="1" indent="0" eaLnBrk="1" hangingPunct="1">
              <a:buNone/>
            </a:pPr>
            <a:endParaRPr lang="en-US" sz="800" dirty="0" smtClean="0"/>
          </a:p>
          <a:p>
            <a:pPr lvl="1" eaLnBrk="1" hangingPunct="1"/>
            <a:r>
              <a:rPr lang="en-US" sz="1800" dirty="0" smtClean="0"/>
              <a:t>therefore,</a:t>
            </a:r>
          </a:p>
          <a:p>
            <a:pPr lvl="1" eaLnBrk="1" hangingPunct="1"/>
            <a:endParaRPr lang="en-US" sz="1600" dirty="0" smtClean="0"/>
          </a:p>
          <a:p>
            <a:pPr lvl="1" eaLnBrk="1" hangingPunct="1"/>
            <a:endParaRPr lang="en-US" sz="1600" dirty="0" smtClean="0"/>
          </a:p>
          <a:p>
            <a:pPr eaLnBrk="1" hangingPunct="1"/>
            <a:r>
              <a:rPr lang="en-US" dirty="0" smtClean="0"/>
              <a:t>For </a:t>
            </a:r>
            <a:r>
              <a:rPr lang="en-US" b="1" dirty="0" smtClean="0"/>
              <a:t>shooting</a:t>
            </a:r>
            <a:r>
              <a:rPr lang="en-US" dirty="0" smtClean="0"/>
              <a:t>, shoot from patch </a:t>
            </a:r>
            <a:r>
              <a:rPr lang="en-US" i="1" dirty="0" smtClean="0"/>
              <a:t>j</a:t>
            </a:r>
            <a:r>
              <a:rPr lang="en-US" dirty="0" smtClean="0"/>
              <a:t> to each receiver patch </a:t>
            </a:r>
            <a:r>
              <a:rPr lang="en-US" i="1" dirty="0" err="1" smtClean="0"/>
              <a:t>i</a:t>
            </a:r>
            <a:r>
              <a:rPr lang="en-US" dirty="0" smtClean="0"/>
              <a:t> in turn; same equation:</a:t>
            </a:r>
          </a:p>
          <a:p>
            <a:pPr lvl="1" eaLnBrk="1" hangingPunct="1">
              <a:buFont typeface="Times New Roman" pitchFamily="18" charset="0"/>
              <a:buNone/>
            </a:pPr>
            <a:endParaRPr lang="en-US" sz="1800" dirty="0" smtClean="0"/>
          </a:p>
          <a:p>
            <a:pPr lvl="1" eaLnBrk="1" hangingPunct="1"/>
            <a:endParaRPr lang="en-US" sz="800" dirty="0" smtClean="0"/>
          </a:p>
          <a:p>
            <a:pPr lvl="1" eaLnBrk="1" hangingPunct="1"/>
            <a:r>
              <a:rPr lang="en-US" sz="1800" dirty="0" smtClean="0"/>
              <a:t>for a given shooter </a:t>
            </a:r>
            <a:r>
              <a:rPr lang="en-US" sz="1800" i="1" dirty="0" smtClean="0"/>
              <a:t>j</a:t>
            </a:r>
            <a:r>
              <a:rPr lang="en-US" sz="1800" dirty="0" smtClean="0"/>
              <a:t>, distribute its </a:t>
            </a:r>
            <a:r>
              <a:rPr lang="en-US" sz="1800" dirty="0" err="1" smtClean="0"/>
              <a:t>unshot</a:t>
            </a:r>
            <a:r>
              <a:rPr lang="en-US" sz="1800" dirty="0" smtClean="0"/>
              <a:t> </a:t>
            </a:r>
            <a:r>
              <a:rPr lang="en-US" sz="1800" dirty="0" err="1" smtClean="0"/>
              <a:t>radiosity</a:t>
            </a:r>
            <a:r>
              <a:rPr lang="en-US" sz="1800" dirty="0" smtClean="0"/>
              <a:t> among all receiver patches </a:t>
            </a:r>
            <a:r>
              <a:rPr lang="en-US" sz="1800" i="1" dirty="0" err="1" smtClean="0"/>
              <a:t>i</a:t>
            </a:r>
            <a:endParaRPr lang="en-US" sz="400" dirty="0" smtClean="0"/>
          </a:p>
          <a:p>
            <a:r>
              <a:rPr lang="en-US" dirty="0" smtClean="0"/>
              <a:t>Given an estimate of </a:t>
            </a:r>
            <a:r>
              <a:rPr lang="en-US" i="1" dirty="0" err="1" smtClean="0"/>
              <a:t>B</a:t>
            </a:r>
            <a:r>
              <a:rPr lang="en-US" i="1" baseline="-25000" dirty="0" err="1" smtClean="0"/>
              <a:t>j</a:t>
            </a:r>
            <a:r>
              <a:rPr lang="en-US" dirty="0" smtClean="0"/>
              <a:t> from shooter patch </a:t>
            </a:r>
            <a:r>
              <a:rPr lang="en-US" i="1" dirty="0" smtClean="0"/>
              <a:t>j, </a:t>
            </a:r>
            <a:r>
              <a:rPr lang="en-US" dirty="0" smtClean="0"/>
              <a:t>we can estimate its impact on all receiving patches </a:t>
            </a:r>
            <a:r>
              <a:rPr lang="en-US" i="1" dirty="0" smtClean="0"/>
              <a:t>i</a:t>
            </a:r>
            <a:r>
              <a:rPr lang="en-US" dirty="0" smtClean="0"/>
              <a:t>, at the cost of computing </a:t>
            </a:r>
            <a:r>
              <a:rPr lang="en-US" i="1" dirty="0" smtClean="0"/>
              <a:t>F</a:t>
            </a:r>
            <a:r>
              <a:rPr lang="en-US" i="1" baseline="-25000" dirty="0" smtClean="0"/>
              <a:t>i-j</a:t>
            </a:r>
            <a:r>
              <a:rPr lang="en-US" baseline="-25000" dirty="0" smtClean="0"/>
              <a:t> </a:t>
            </a:r>
            <a:r>
              <a:rPr lang="en-US" dirty="0" smtClean="0"/>
              <a:t>for each receiver patch </a:t>
            </a:r>
            <a:r>
              <a:rPr lang="en-US" i="1" dirty="0" smtClean="0"/>
              <a:t>i</a:t>
            </a:r>
            <a:r>
              <a:rPr lang="en-US" dirty="0" smtClean="0"/>
              <a:t>, i.e., via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hemicubes</a:t>
            </a:r>
            <a:r>
              <a:rPr lang="en-US" dirty="0" smtClean="0"/>
              <a:t> erected over each of </a:t>
            </a:r>
            <a:r>
              <a:rPr lang="en-US" i="1" dirty="0" smtClean="0"/>
              <a:t>n</a:t>
            </a:r>
            <a:r>
              <a:rPr lang="en-US" dirty="0" smtClean="0"/>
              <a:t> receiver patches </a:t>
            </a:r>
            <a:r>
              <a:rPr lang="en-US" i="1" dirty="0" smtClean="0"/>
              <a:t>i</a:t>
            </a:r>
            <a:r>
              <a:rPr lang="en-US" dirty="0" smtClean="0"/>
              <a:t>  </a:t>
            </a:r>
          </a:p>
          <a:p>
            <a:pPr eaLnBrk="1" hangingPunct="1"/>
            <a:r>
              <a:rPr lang="en-US" dirty="0" smtClean="0"/>
              <a:t>But that is too much work – we can do better…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Details on Shooting (</a:t>
            </a:r>
            <a:r>
              <a:rPr lang="en-US" dirty="0" smtClean="0">
                <a:solidFill>
                  <a:srgbClr val="A50021"/>
                </a:solidFill>
              </a:rPr>
              <a:t>1/4)</a:t>
            </a:r>
            <a:endParaRPr lang="en-US" dirty="0">
              <a:solidFill>
                <a:srgbClr val="A50021"/>
              </a:solidFill>
            </a:endParaRPr>
          </a:p>
        </p:txBody>
      </p:sp>
      <p:graphicFrame>
        <p:nvGraphicFramePr>
          <p:cNvPr id="327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39122"/>
              </p:ext>
            </p:extLst>
          </p:nvPr>
        </p:nvGraphicFramePr>
        <p:xfrm>
          <a:off x="2743200" y="1809750"/>
          <a:ext cx="3505199" cy="277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2" name="Equation" r:id="rId4" imgW="2882900" imgH="241300" progId="Equation.3">
                  <p:embed/>
                </p:oleObj>
              </mc:Choice>
              <mc:Fallback>
                <p:oleObj name="Equation" r:id="rId4" imgW="2882900" imgH="241300" progId="Equation.3">
                  <p:embed/>
                  <p:pic>
                    <p:nvPicPr>
                      <p:cNvPr id="0" name="Picture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809750"/>
                        <a:ext cx="3505199" cy="2777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926791"/>
              </p:ext>
            </p:extLst>
          </p:nvPr>
        </p:nvGraphicFramePr>
        <p:xfrm>
          <a:off x="3048000" y="2266950"/>
          <a:ext cx="1828800" cy="340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3" name="Equation" r:id="rId6" imgW="1294838" imgH="304668" progId="Equation.3">
                  <p:embed/>
                </p:oleObj>
              </mc:Choice>
              <mc:Fallback>
                <p:oleObj name="Equation" r:id="rId6" imgW="1294838" imgH="304668" progId="Equation.3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266950"/>
                        <a:ext cx="1828800" cy="3402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928586"/>
              </p:ext>
            </p:extLst>
          </p:nvPr>
        </p:nvGraphicFramePr>
        <p:xfrm>
          <a:off x="2743200" y="3105150"/>
          <a:ext cx="3505200" cy="277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4" name="Equation" r:id="rId8" imgW="2882880" imgH="241200" progId="Equation.3">
                  <p:embed/>
                </p:oleObj>
              </mc:Choice>
              <mc:Fallback>
                <p:oleObj name="Equation" r:id="rId8" imgW="2882880" imgH="241200" progId="Equation.3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105150"/>
                        <a:ext cx="3505200" cy="2777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30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85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47750"/>
            <a:ext cx="8153400" cy="3752850"/>
          </a:xfrm>
        </p:spPr>
        <p:txBody>
          <a:bodyPr>
            <a:normAutofit/>
          </a:bodyPr>
          <a:lstStyle/>
          <a:p>
            <a:r>
              <a:rPr lang="en-US" sz="1900" dirty="0" err="1" smtClean="0"/>
              <a:t>Pseudocode</a:t>
            </a:r>
            <a:r>
              <a:rPr lang="en-US" sz="1900" dirty="0" smtClean="0"/>
              <a:t> for shooting algorithm so far</a:t>
            </a:r>
          </a:p>
          <a:p>
            <a:pPr lvl="1"/>
            <a:r>
              <a:rPr lang="en-US" sz="1700" dirty="0"/>
              <a:t>computing a single form factor </a:t>
            </a:r>
            <a:r>
              <a:rPr lang="en-US" sz="1700" i="1" dirty="0">
                <a:latin typeface="Times New Roman" pitchFamily="18" charset="0"/>
              </a:rPr>
              <a:t>F</a:t>
            </a:r>
            <a:r>
              <a:rPr lang="en-US" sz="1700" i="1" baseline="-25000" dirty="0">
                <a:latin typeface="Times New Roman" pitchFamily="18" charset="0"/>
              </a:rPr>
              <a:t>i-j</a:t>
            </a:r>
            <a:r>
              <a:rPr lang="en-US" sz="1700" i="1" baseline="-25000" dirty="0"/>
              <a:t> </a:t>
            </a:r>
            <a:r>
              <a:rPr lang="en-US" sz="1700" dirty="0"/>
              <a:t>takes </a:t>
            </a:r>
            <a:r>
              <a:rPr lang="en-US" sz="1700" i="1" dirty="0"/>
              <a:t>O</a:t>
            </a:r>
            <a:r>
              <a:rPr lang="en-US" sz="1700" dirty="0"/>
              <a:t>(</a:t>
            </a:r>
            <a:r>
              <a:rPr lang="en-US" sz="1700" i="1" dirty="0"/>
              <a:t>n</a:t>
            </a:r>
            <a:r>
              <a:rPr lang="en-US" sz="1700" dirty="0"/>
              <a:t>) because it involves projecting all </a:t>
            </a:r>
            <a:r>
              <a:rPr lang="en-US" sz="1700" i="1" dirty="0"/>
              <a:t>n</a:t>
            </a:r>
            <a:r>
              <a:rPr lang="en-US" sz="1700" dirty="0"/>
              <a:t> patches onto the </a:t>
            </a:r>
            <a:r>
              <a:rPr lang="en-US" sz="1700" dirty="0" err="1"/>
              <a:t>hemicube</a:t>
            </a:r>
            <a:r>
              <a:rPr lang="en-US" sz="1700" dirty="0"/>
              <a:t> over patch </a:t>
            </a:r>
            <a:r>
              <a:rPr lang="en-US" sz="1700" i="1" dirty="0"/>
              <a:t>i </a:t>
            </a:r>
            <a:r>
              <a:rPr lang="en-US" sz="1700" dirty="0"/>
              <a:t>(note for </a:t>
            </a:r>
            <a:r>
              <a:rPr lang="en-US" sz="1700" i="1" dirty="0"/>
              <a:t>F</a:t>
            </a:r>
            <a:r>
              <a:rPr lang="en-US" sz="1700" i="1" baseline="-25000" dirty="0"/>
              <a:t>i-j</a:t>
            </a:r>
            <a:r>
              <a:rPr lang="en-US" sz="1700" dirty="0"/>
              <a:t>, </a:t>
            </a:r>
            <a:r>
              <a:rPr lang="en-US" sz="1700" dirty="0" err="1"/>
              <a:t>hemicube</a:t>
            </a:r>
            <a:r>
              <a:rPr lang="en-US" sz="1700" dirty="0"/>
              <a:t> is constructed over patch </a:t>
            </a:r>
            <a:r>
              <a:rPr lang="en-US" sz="1700" i="1" dirty="0" err="1" smtClean="0"/>
              <a:t>i</a:t>
            </a:r>
            <a:r>
              <a:rPr lang="en-US" sz="1700" i="1" dirty="0" smtClean="0"/>
              <a:t>, </a:t>
            </a:r>
            <a:r>
              <a:rPr lang="en-US" sz="1700" dirty="0" smtClean="0"/>
              <a:t>thinking of it momentarily as the sender to patch </a:t>
            </a:r>
            <a:r>
              <a:rPr lang="en-US" sz="1700" i="1" dirty="0" smtClean="0"/>
              <a:t>j</a:t>
            </a:r>
            <a:r>
              <a:rPr lang="en-US" sz="1700" dirty="0" smtClean="0"/>
              <a:t>)</a:t>
            </a:r>
            <a:endParaRPr lang="en-US" sz="1700" i="1" dirty="0"/>
          </a:p>
          <a:p>
            <a:pPr lvl="2"/>
            <a:r>
              <a:rPr lang="en-US" sz="1400" dirty="0"/>
              <a:t>object occlusion </a:t>
            </a:r>
            <a:r>
              <a:rPr lang="en-US" sz="1400" dirty="0" smtClean="0"/>
              <a:t>calculation is performed by </a:t>
            </a:r>
            <a:r>
              <a:rPr lang="en-US" sz="1400" dirty="0" err="1" smtClean="0"/>
              <a:t>hemicube</a:t>
            </a:r>
            <a:r>
              <a:rPr lang="en-US" sz="1400" dirty="0" smtClean="0"/>
              <a:t> </a:t>
            </a:r>
            <a:r>
              <a:rPr lang="en-US" sz="1400" dirty="0"/>
              <a:t>projection (z-buffer)</a:t>
            </a:r>
          </a:p>
          <a:p>
            <a:pPr lvl="2"/>
            <a:r>
              <a:rPr lang="en-US" sz="1400" dirty="0"/>
              <a:t>cannot pick and choose which patches we project onto </a:t>
            </a:r>
            <a:r>
              <a:rPr lang="en-US" sz="1400" dirty="0" err="1"/>
              <a:t>hemicube</a:t>
            </a:r>
            <a:r>
              <a:rPr lang="en-US" sz="1400" dirty="0"/>
              <a:t> because a patch we did not consider may occlude one or more patches we do consider</a:t>
            </a:r>
          </a:p>
          <a:p>
            <a:pPr lvl="2"/>
            <a:r>
              <a:rPr lang="en-US" sz="1400" dirty="0"/>
              <a:t>therefore, constructing a </a:t>
            </a:r>
            <a:r>
              <a:rPr lang="en-US" sz="1400" dirty="0" err="1"/>
              <a:t>hemicube</a:t>
            </a:r>
            <a:r>
              <a:rPr lang="en-US" sz="1400" dirty="0"/>
              <a:t> involves </a:t>
            </a:r>
            <a:r>
              <a:rPr lang="en-US" sz="1400" i="1" dirty="0"/>
              <a:t>n</a:t>
            </a:r>
            <a:r>
              <a:rPr lang="en-US" sz="1400" dirty="0"/>
              <a:t> projections </a:t>
            </a:r>
            <a:r>
              <a:rPr lang="en-US" sz="1400" dirty="0" smtClean="0"/>
              <a:t>and z-buffer comparisons </a:t>
            </a:r>
            <a:r>
              <a:rPr lang="en-US" sz="1400" i="1" dirty="0" smtClean="0"/>
              <a:t>even </a:t>
            </a:r>
            <a:r>
              <a:rPr lang="en-US" sz="1400" i="1" dirty="0"/>
              <a:t>if we are only interested in the contribution (projection) from a single patch</a:t>
            </a:r>
            <a:endParaRPr lang="en-US" sz="1400" dirty="0"/>
          </a:p>
          <a:p>
            <a:pPr lvl="1"/>
            <a:r>
              <a:rPr lang="en-US" sz="1700" dirty="0"/>
              <a:t>must compute </a:t>
            </a:r>
            <a:r>
              <a:rPr lang="en-US" sz="1700" i="1" dirty="0"/>
              <a:t>n</a:t>
            </a:r>
            <a:r>
              <a:rPr lang="en-US" sz="1700" dirty="0"/>
              <a:t> projections for each of the </a:t>
            </a:r>
            <a:r>
              <a:rPr lang="en-US" sz="1700" i="1" dirty="0"/>
              <a:t>n</a:t>
            </a:r>
            <a:r>
              <a:rPr lang="en-US" sz="1700" dirty="0"/>
              <a:t> receivers</a:t>
            </a:r>
          </a:p>
          <a:p>
            <a:pPr lvl="1"/>
            <a:r>
              <a:rPr lang="en-US" sz="1700" dirty="0"/>
              <a:t>therefore, even though we only need </a:t>
            </a:r>
            <a:r>
              <a:rPr lang="en-US" sz="1700" i="1" dirty="0"/>
              <a:t>n</a:t>
            </a:r>
            <a:r>
              <a:rPr lang="en-US" sz="1700" dirty="0"/>
              <a:t> form factors for a given shooter </a:t>
            </a:r>
            <a:r>
              <a:rPr lang="en-US" sz="1700" i="1" dirty="0"/>
              <a:t>j</a:t>
            </a:r>
            <a:r>
              <a:rPr lang="en-US" sz="1700" dirty="0"/>
              <a:t>, by placing a separate </a:t>
            </a:r>
            <a:r>
              <a:rPr lang="en-US" sz="1700" dirty="0" err="1"/>
              <a:t>hemicube</a:t>
            </a:r>
            <a:r>
              <a:rPr lang="en-US" sz="1700" dirty="0"/>
              <a:t> over each receiver </a:t>
            </a:r>
            <a:r>
              <a:rPr lang="en-US" sz="1700" i="1" dirty="0"/>
              <a:t>i</a:t>
            </a:r>
            <a:r>
              <a:rPr lang="en-US" sz="1700" dirty="0"/>
              <a:t> (each of which takes </a:t>
            </a:r>
            <a:r>
              <a:rPr lang="en-US" sz="1700" i="1" dirty="0"/>
              <a:t>O</a:t>
            </a:r>
            <a:r>
              <a:rPr lang="en-US" sz="1700" dirty="0"/>
              <a:t>(</a:t>
            </a:r>
            <a:r>
              <a:rPr lang="en-US" sz="1700" i="1" dirty="0"/>
              <a:t>n</a:t>
            </a:r>
            <a:r>
              <a:rPr lang="en-US" sz="1700" dirty="0"/>
              <a:t>)) we end up with </a:t>
            </a:r>
            <a:r>
              <a:rPr lang="en-US" sz="1700" i="1" dirty="0"/>
              <a:t>O</a:t>
            </a:r>
            <a:r>
              <a:rPr lang="en-US" sz="1700" dirty="0"/>
              <a:t>(</a:t>
            </a:r>
            <a:r>
              <a:rPr lang="en-US" sz="1700" i="1" dirty="0"/>
              <a:t>n</a:t>
            </a:r>
            <a:r>
              <a:rPr lang="en-US" sz="1700" baseline="30000" dirty="0"/>
              <a:t>2</a:t>
            </a:r>
            <a:r>
              <a:rPr lang="en-US" sz="1700" dirty="0"/>
              <a:t>) projections </a:t>
            </a:r>
            <a:r>
              <a:rPr lang="en-US" sz="1700" dirty="0" smtClean="0"/>
              <a:t>overall</a:t>
            </a:r>
            <a:endParaRPr lang="en-US" sz="1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on Shooting (2/4)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31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580" y="361950"/>
            <a:ext cx="3581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421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123950"/>
            <a:ext cx="8153400" cy="3514725"/>
          </a:xfrm>
        </p:spPr>
        <p:txBody>
          <a:bodyPr>
            <a:noAutofit/>
          </a:bodyPr>
          <a:lstStyle/>
          <a:p>
            <a:r>
              <a:rPr lang="en-US" dirty="0" smtClean="0"/>
              <a:t>Can </a:t>
            </a:r>
            <a:r>
              <a:rPr lang="en-US" dirty="0"/>
              <a:t>take advantage of reciprocity relationship of </a:t>
            </a:r>
            <a:r>
              <a:rPr lang="en-US" i="1" dirty="0">
                <a:latin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</a:rPr>
              <a:t>i-j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dirty="0"/>
              <a:t>and </a:t>
            </a:r>
            <a:r>
              <a:rPr lang="en-US" i="1" dirty="0" err="1">
                <a:latin typeface="Times New Roman" pitchFamily="18" charset="0"/>
              </a:rPr>
              <a:t>F</a:t>
            </a:r>
            <a:r>
              <a:rPr lang="en-US" i="1" baseline="-25000" dirty="0" err="1">
                <a:latin typeface="Times New Roman" pitchFamily="18" charset="0"/>
              </a:rPr>
              <a:t>j</a:t>
            </a:r>
            <a:r>
              <a:rPr lang="en-US" i="1" baseline="-25000" dirty="0">
                <a:latin typeface="Times New Roman" pitchFamily="18" charset="0"/>
              </a:rPr>
              <a:t>-i</a:t>
            </a:r>
            <a:r>
              <a:rPr lang="en-US" dirty="0"/>
              <a:t> to instead evaluate the </a:t>
            </a:r>
            <a:r>
              <a:rPr lang="en-US" dirty="0" smtClean="0"/>
              <a:t>original, more natural </a:t>
            </a:r>
            <a:r>
              <a:rPr lang="en-US" dirty="0"/>
              <a:t>equation with the form factor </a:t>
            </a:r>
            <a:r>
              <a:rPr lang="en-US" dirty="0" smtClean="0"/>
              <a:t>    from </a:t>
            </a:r>
            <a:r>
              <a:rPr lang="en-US" i="1" dirty="0"/>
              <a:t>j</a:t>
            </a:r>
            <a:r>
              <a:rPr lang="en-US" dirty="0"/>
              <a:t> to </a:t>
            </a:r>
            <a:r>
              <a:rPr lang="en-US" i="1" dirty="0"/>
              <a:t>i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>
              <a:lnSpc>
                <a:spcPct val="80000"/>
              </a:lnSpc>
            </a:pPr>
            <a:r>
              <a:rPr lang="en-US" dirty="0" smtClean="0"/>
              <a:t>This </a:t>
            </a:r>
            <a:r>
              <a:rPr lang="en-US" dirty="0"/>
              <a:t>allows us to construct a single </a:t>
            </a:r>
            <a:r>
              <a:rPr lang="en-US" dirty="0" err="1"/>
              <a:t>hemicube</a:t>
            </a:r>
            <a:r>
              <a:rPr lang="en-US" dirty="0"/>
              <a:t> over shooter patch </a:t>
            </a:r>
            <a:r>
              <a:rPr lang="en-US" i="1" dirty="0"/>
              <a:t>j</a:t>
            </a:r>
            <a:r>
              <a:rPr lang="en-US" dirty="0"/>
              <a:t>. </a:t>
            </a: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When we have projected all </a:t>
            </a:r>
            <a:r>
              <a:rPr lang="en-US" i="1" dirty="0" smtClean="0"/>
              <a:t>n</a:t>
            </a:r>
            <a:r>
              <a:rPr lang="en-US" dirty="0" smtClean="0"/>
              <a:t> receivers onto </a:t>
            </a:r>
            <a:r>
              <a:rPr lang="en-US" i="1" dirty="0" smtClean="0"/>
              <a:t>j</a:t>
            </a:r>
            <a:r>
              <a:rPr lang="en-US" dirty="0" smtClean="0"/>
              <a:t>'s </a:t>
            </a:r>
            <a:r>
              <a:rPr lang="en-US" dirty="0" err="1" smtClean="0"/>
              <a:t>hemicube</a:t>
            </a:r>
            <a:r>
              <a:rPr lang="en-US" dirty="0" smtClean="0"/>
              <a:t> in </a:t>
            </a:r>
            <a:r>
              <a:rPr lang="en-US" i="1" dirty="0" smtClean="0"/>
              <a:t>O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) time, we can then do the usual calculation (dividing each receiver's cell count by the total number of cells) for all </a:t>
            </a:r>
            <a:r>
              <a:rPr lang="en-US" i="1" dirty="0" smtClean="0"/>
              <a:t>n</a:t>
            </a:r>
            <a:r>
              <a:rPr lang="en-US" dirty="0" smtClean="0"/>
              <a:t> form factors in that shooter's column, updating each receiver in turn.</a:t>
            </a: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Thus, only a single </a:t>
            </a:r>
            <a:r>
              <a:rPr lang="en-US" dirty="0" err="1"/>
              <a:t>hemicube</a:t>
            </a:r>
            <a:r>
              <a:rPr lang="en-US" dirty="0"/>
              <a:t> and its </a:t>
            </a:r>
            <a:r>
              <a:rPr lang="en-US" i="1" dirty="0"/>
              <a:t>n</a:t>
            </a:r>
            <a:r>
              <a:rPr lang="en-US" dirty="0"/>
              <a:t> projections need to be computed for each shooter!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on Shooting (3/4)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111133"/>
              </p:ext>
            </p:extLst>
          </p:nvPr>
        </p:nvGraphicFramePr>
        <p:xfrm>
          <a:off x="2971800" y="1809750"/>
          <a:ext cx="2971800" cy="62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7" name="Equation" r:id="rId4" imgW="1955800" imgH="457200" progId="Equation.3">
                  <p:embed/>
                </p:oleObj>
              </mc:Choice>
              <mc:Fallback>
                <p:oleObj name="Equation" r:id="rId4" imgW="19558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809750"/>
                        <a:ext cx="2971800" cy="6254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32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45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  <a:cs typeface="Calibri" pitchFamily="34" charset="0"/>
              </a:rPr>
              <a:t>Original </a:t>
            </a:r>
            <a:r>
              <a:rPr lang="en-US" dirty="0" err="1" smtClean="0">
                <a:latin typeface="Cambria" pitchFamily="18" charset="0"/>
                <a:cs typeface="Calibri" pitchFamily="34" charset="0"/>
              </a:rPr>
              <a:t>pseudocode</a:t>
            </a:r>
            <a:r>
              <a:rPr lang="en-US" dirty="0" smtClean="0">
                <a:latin typeface="Cambria" pitchFamily="18" charset="0"/>
                <a:cs typeface="Calibri" pitchFamily="34" charset="0"/>
              </a:rPr>
              <a:t> for shooting algorithm</a:t>
            </a:r>
          </a:p>
          <a:p>
            <a:endParaRPr lang="en-US" dirty="0">
              <a:latin typeface="Cambria" pitchFamily="18" charset="0"/>
              <a:cs typeface="Calibri" pitchFamily="34" charset="0"/>
            </a:endParaRPr>
          </a:p>
          <a:p>
            <a:pPr marL="0" indent="0">
              <a:buNone/>
            </a:pPr>
            <a:endParaRPr lang="en-US" dirty="0">
              <a:latin typeface="Cambria" pitchFamily="18" charset="0"/>
              <a:cs typeface="Calibri" pitchFamily="34" charset="0"/>
            </a:endParaRPr>
          </a:p>
          <a:p>
            <a:pPr marL="0" indent="0">
              <a:buNone/>
            </a:pPr>
            <a:endParaRPr lang="en-US" dirty="0" smtClean="0">
              <a:latin typeface="Cambria" pitchFamily="18" charset="0"/>
              <a:cs typeface="Calibri" pitchFamily="34" charset="0"/>
            </a:endParaRPr>
          </a:p>
          <a:p>
            <a:r>
              <a:rPr lang="en-US" dirty="0" smtClean="0">
                <a:latin typeface="Cambria" pitchFamily="18" charset="0"/>
                <a:cs typeface="Calibri" pitchFamily="34" charset="0"/>
              </a:rPr>
              <a:t>Revised </a:t>
            </a:r>
            <a:r>
              <a:rPr lang="en-US" dirty="0" err="1" smtClean="0">
                <a:latin typeface="Cambria" pitchFamily="18" charset="0"/>
                <a:cs typeface="Calibri" pitchFamily="34" charset="0"/>
              </a:rPr>
              <a:t>pseudocode</a:t>
            </a:r>
            <a:r>
              <a:rPr lang="en-US" dirty="0" smtClean="0">
                <a:latin typeface="Cambria" pitchFamily="18" charset="0"/>
                <a:cs typeface="Calibri" pitchFamily="34" charset="0"/>
              </a:rPr>
              <a:t> for shooting algorithm</a:t>
            </a:r>
            <a:endParaRPr lang="en-US" dirty="0">
              <a:latin typeface="Cambria" pitchFamily="18" charset="0"/>
              <a:cs typeface="Calibri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724400" y="1123950"/>
            <a:ext cx="3962400" cy="3600450"/>
          </a:xfrm>
        </p:spPr>
        <p:txBody>
          <a:bodyPr>
            <a:normAutofit/>
          </a:bodyPr>
          <a:lstStyle/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US" sz="1600" dirty="0">
                <a:latin typeface="Cambria" pitchFamily="18" charset="0"/>
              </a:rPr>
              <a:t>calculating </a:t>
            </a:r>
            <a:r>
              <a:rPr lang="en-US" sz="1600" i="1" dirty="0" err="1">
                <a:latin typeface="Cambria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latin typeface="Cambria" pitchFamily="18" charset="0"/>
                <a:cs typeface="Times New Roman" pitchFamily="18" charset="0"/>
              </a:rPr>
              <a:t>j</a:t>
            </a:r>
            <a:r>
              <a:rPr lang="en-US" sz="1600" i="1" baseline="-25000" dirty="0">
                <a:latin typeface="Cambria" pitchFamily="18" charset="0"/>
                <a:cs typeface="Times New Roman" pitchFamily="18" charset="0"/>
              </a:rPr>
              <a:t>-i</a:t>
            </a:r>
            <a:r>
              <a:rPr lang="en-US" sz="1600" dirty="0">
                <a:latin typeface="Cambria" pitchFamily="18" charset="0"/>
              </a:rPr>
              <a:t> is </a:t>
            </a:r>
            <a:r>
              <a:rPr lang="en-US" sz="1600" i="1" dirty="0">
                <a:latin typeface="Cambria" pitchFamily="18" charset="0"/>
              </a:rPr>
              <a:t>O</a:t>
            </a:r>
            <a:r>
              <a:rPr lang="en-US" sz="1600" dirty="0">
                <a:latin typeface="Cambria" pitchFamily="18" charset="0"/>
              </a:rPr>
              <a:t>(</a:t>
            </a:r>
            <a:r>
              <a:rPr lang="en-US" sz="1600" i="1" dirty="0">
                <a:latin typeface="Cambria" pitchFamily="18" charset="0"/>
              </a:rPr>
              <a:t>1</a:t>
            </a:r>
            <a:r>
              <a:rPr lang="en-US" sz="1600" dirty="0">
                <a:latin typeface="Cambria" pitchFamily="18" charset="0"/>
              </a:rPr>
              <a:t>) in inner loop because projection of receiver patch </a:t>
            </a:r>
            <a:r>
              <a:rPr lang="en-US" sz="1600" i="1" dirty="0">
                <a:latin typeface="Cambria" pitchFamily="18" charset="0"/>
              </a:rPr>
              <a:t>i</a:t>
            </a:r>
            <a:r>
              <a:rPr lang="en-US" sz="1600" dirty="0">
                <a:latin typeface="Cambria" pitchFamily="18" charset="0"/>
              </a:rPr>
              <a:t> onto </a:t>
            </a:r>
            <a:r>
              <a:rPr lang="en-US" sz="1600" dirty="0" err="1">
                <a:latin typeface="Cambria" pitchFamily="18" charset="0"/>
              </a:rPr>
              <a:t>hemicube</a:t>
            </a:r>
            <a:r>
              <a:rPr lang="en-US" sz="1600" dirty="0">
                <a:latin typeface="Cambria" pitchFamily="18" charset="0"/>
              </a:rPr>
              <a:t> over shooter patch </a:t>
            </a:r>
            <a:r>
              <a:rPr lang="en-US" sz="1600" i="1" dirty="0">
                <a:latin typeface="Cambria" pitchFamily="18" charset="0"/>
              </a:rPr>
              <a:t>j</a:t>
            </a:r>
            <a:r>
              <a:rPr lang="en-US" sz="1600" dirty="0">
                <a:latin typeface="Cambria" pitchFamily="18" charset="0"/>
              </a:rPr>
              <a:t> has already been </a:t>
            </a:r>
            <a:r>
              <a:rPr lang="en-US" sz="1600" dirty="0" smtClean="0">
                <a:latin typeface="Cambria" pitchFamily="18" charset="0"/>
              </a:rPr>
              <a:t>performed as part of outer loop!</a:t>
            </a:r>
            <a:endParaRPr lang="en-US" sz="1600" dirty="0">
              <a:latin typeface="Cambria" pitchFamily="18" charset="0"/>
            </a:endParaRPr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US" sz="1600" dirty="0">
                <a:latin typeface="Cambria" pitchFamily="18" charset="0"/>
              </a:rPr>
              <a:t>note that for a given shooter </a:t>
            </a:r>
            <a:r>
              <a:rPr lang="en-US" sz="1600" i="1" dirty="0">
                <a:latin typeface="Cambria" pitchFamily="18" charset="0"/>
              </a:rPr>
              <a:t>j</a:t>
            </a:r>
            <a:r>
              <a:rPr lang="en-US" sz="1600" dirty="0">
                <a:latin typeface="Cambria" pitchFamily="18" charset="0"/>
              </a:rPr>
              <a:t>, we loop through all receiving patches </a:t>
            </a:r>
            <a:r>
              <a:rPr lang="en-US" sz="1600" i="1" dirty="0">
                <a:latin typeface="Cambria" pitchFamily="18" charset="0"/>
              </a:rPr>
              <a:t>i</a:t>
            </a:r>
            <a:r>
              <a:rPr lang="en-US" sz="1600" dirty="0">
                <a:latin typeface="Cambria" pitchFamily="18" charset="0"/>
              </a:rPr>
              <a:t>.  Given our notation for the form factor matrix, holding </a:t>
            </a:r>
            <a:r>
              <a:rPr lang="en-US" sz="1600" i="1" dirty="0">
                <a:latin typeface="Cambria" pitchFamily="18" charset="0"/>
              </a:rPr>
              <a:t>j</a:t>
            </a:r>
            <a:r>
              <a:rPr lang="en-US" sz="1600" dirty="0">
                <a:latin typeface="Cambria" pitchFamily="18" charset="0"/>
              </a:rPr>
              <a:t> constant and looping through all </a:t>
            </a:r>
            <a:r>
              <a:rPr lang="en-US" sz="1600" i="1" dirty="0">
                <a:latin typeface="Cambria" pitchFamily="18" charset="0"/>
              </a:rPr>
              <a:t>i</a:t>
            </a:r>
            <a:r>
              <a:rPr lang="en-US" sz="1600" dirty="0">
                <a:latin typeface="Cambria" pitchFamily="18" charset="0"/>
              </a:rPr>
              <a:t> corresponds to traversing a column.</a:t>
            </a:r>
          </a:p>
          <a:p>
            <a:r>
              <a:rPr lang="en-US" sz="1500" dirty="0">
                <a:latin typeface="Cambria" pitchFamily="18" charset="0"/>
              </a:rPr>
              <a:t>See shooting vs. gathering </a:t>
            </a:r>
            <a:r>
              <a:rPr lang="en-US" sz="1500" dirty="0" smtClean="0">
                <a:latin typeface="Cambria" pitchFamily="18" charset="0"/>
              </a:rPr>
              <a:t>applet: </a:t>
            </a:r>
            <a:r>
              <a:rPr lang="en-US" sz="1500" dirty="0" smtClean="0">
                <a:solidFill>
                  <a:srgbClr val="FF0000"/>
                </a:solidFill>
                <a:latin typeface="Cambria" pitchFamily="18" charset="0"/>
                <a:hlinkClick r:id="rId3"/>
              </a:rPr>
              <a:t>http</a:t>
            </a:r>
            <a:r>
              <a:rPr lang="en-US" sz="1500" dirty="0">
                <a:solidFill>
                  <a:srgbClr val="FF0000"/>
                </a:solidFill>
                <a:latin typeface="Cambria" pitchFamily="18" charset="0"/>
                <a:hlinkClick r:id="rId3"/>
              </a:rPr>
              <a:t>://www.cs.brown.edu/exploratories/freeSoftware/catalogs/lighting_and_shading.html</a:t>
            </a:r>
            <a:r>
              <a:rPr lang="en-US" sz="1500" dirty="0">
                <a:solidFill>
                  <a:srgbClr val="FF0000"/>
                </a:solidFill>
                <a:latin typeface="Cambria" pitchFamily="18" charset="0"/>
              </a:rPr>
              <a:t> </a:t>
            </a:r>
            <a:endParaRPr lang="en-US" sz="1500" dirty="0">
              <a:latin typeface="Cambria" pitchFamily="18" charset="0"/>
            </a:endParaRPr>
          </a:p>
          <a:p>
            <a:endParaRPr lang="en-US" dirty="0">
              <a:latin typeface="Cambria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Details on Shooting (4/4)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9750"/>
            <a:ext cx="364668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" y="3638550"/>
            <a:ext cx="3550920" cy="95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33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46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3" y="1028700"/>
            <a:ext cx="4114797" cy="3981450"/>
          </a:xfrm>
        </p:spPr>
        <p:txBody>
          <a:bodyPr>
            <a:noAutofit/>
          </a:bodyPr>
          <a:lstStyle/>
          <a:p>
            <a:pPr marL="228600" indent="-228600" eaLnBrk="1" hangingPunct="1">
              <a:spcBef>
                <a:spcPct val="20000"/>
              </a:spcBef>
            </a:pPr>
            <a:r>
              <a:rPr lang="en-US" sz="1400" dirty="0" smtClean="0">
                <a:latin typeface="Cambria" pitchFamily="18" charset="0"/>
                <a:cs typeface="Calibri" pitchFamily="34" charset="0"/>
              </a:rPr>
              <a:t>Why does this algorithm work as an approximation for the rendering equation?</a:t>
            </a:r>
          </a:p>
          <a:p>
            <a:pPr marL="228600" indent="-228600" eaLnBrk="1" hangingPunct="1">
              <a:spcBef>
                <a:spcPct val="20000"/>
              </a:spcBef>
            </a:pPr>
            <a:r>
              <a:rPr lang="en-US" sz="1400" dirty="0">
                <a:latin typeface="Cambria" pitchFamily="18" charset="0"/>
                <a:cs typeface="Calibri" pitchFamily="34" charset="0"/>
              </a:rPr>
              <a:t>F</a:t>
            </a:r>
            <a:r>
              <a:rPr lang="en-US" sz="1400" dirty="0" smtClean="0">
                <a:latin typeface="Cambria" pitchFamily="18" charset="0"/>
                <a:cs typeface="Calibri" pitchFamily="34" charset="0"/>
              </a:rPr>
              <a:t>irst need to turn integral into a summation since </a:t>
            </a:r>
            <a:r>
              <a:rPr lang="en-US" sz="1400" dirty="0" err="1" smtClean="0">
                <a:latin typeface="Cambria" pitchFamily="18" charset="0"/>
                <a:cs typeface="Calibri" pitchFamily="34" charset="0"/>
              </a:rPr>
              <a:t>Radiosity</a:t>
            </a:r>
            <a:r>
              <a:rPr lang="en-US" sz="1400" dirty="0" smtClean="0">
                <a:latin typeface="Cambria" pitchFamily="18" charset="0"/>
                <a:cs typeface="Calibri" pitchFamily="34" charset="0"/>
              </a:rPr>
              <a:t> is a discrete process:</a:t>
            </a:r>
          </a:p>
          <a:p>
            <a:pPr marL="228600" indent="-228600" eaLnBrk="1" hangingPunct="1">
              <a:spcBef>
                <a:spcPct val="20000"/>
              </a:spcBef>
            </a:pPr>
            <a:r>
              <a:rPr lang="en-US" sz="1400" dirty="0" smtClean="0">
                <a:latin typeface="Cambria" pitchFamily="18" charset="0"/>
                <a:cs typeface="Calibri" pitchFamily="34" charset="0"/>
              </a:rPr>
              <a:t>Note: we use </a:t>
            </a:r>
            <a:r>
              <a:rPr lang="en-US" sz="1400" i="1" dirty="0" err="1" smtClean="0">
                <a:latin typeface="Cambria" pitchFamily="18" charset="0"/>
                <a:cs typeface="Calibri" pitchFamily="34" charset="0"/>
              </a:rPr>
              <a:t>f</a:t>
            </a:r>
            <a:r>
              <a:rPr lang="en-US" sz="1400" i="1" baseline="-25000" dirty="0" err="1" smtClean="0">
                <a:latin typeface="Cambria" pitchFamily="18" charset="0"/>
                <a:cs typeface="Calibri" pitchFamily="34" charset="0"/>
              </a:rPr>
              <a:t>D</a:t>
            </a:r>
            <a:r>
              <a:rPr lang="en-US" sz="1400" dirty="0" smtClean="0">
                <a:latin typeface="Cambria" pitchFamily="18" charset="0"/>
                <a:cs typeface="Calibri" pitchFamily="34" charset="0"/>
              </a:rPr>
              <a:t> instead of </a:t>
            </a:r>
            <a:r>
              <a:rPr lang="en-US" sz="1400" i="1" dirty="0" smtClean="0">
                <a:latin typeface="Cambria" pitchFamily="18" charset="0"/>
                <a:cs typeface="Calibri" pitchFamily="34" charset="0"/>
              </a:rPr>
              <a:t>f</a:t>
            </a:r>
            <a:r>
              <a:rPr lang="en-US" sz="1400" dirty="0">
                <a:latin typeface="Cambria" pitchFamily="18" charset="0"/>
                <a:cs typeface="Calibri" pitchFamily="34" charset="0"/>
              </a:rPr>
              <a:t>,</a:t>
            </a:r>
            <a:r>
              <a:rPr lang="en-US" sz="1400" dirty="0" smtClean="0">
                <a:latin typeface="Cambria" pitchFamily="18" charset="0"/>
                <a:cs typeface="Calibri" pitchFamily="34" charset="0"/>
              </a:rPr>
              <a:t> because we need a BRDF for patches, not for infinitely small points</a:t>
            </a:r>
          </a:p>
          <a:p>
            <a:pPr marL="228600" indent="-228600" eaLnBrk="1" hangingPunct="1">
              <a:spcBef>
                <a:spcPct val="20000"/>
              </a:spcBef>
            </a:pPr>
            <a:r>
              <a:rPr lang="en-US" sz="1400" dirty="0" smtClean="0">
                <a:latin typeface="Cambria" pitchFamily="18" charset="0"/>
                <a:cs typeface="Calibri" pitchFamily="34" charset="0"/>
              </a:rPr>
              <a:t>We thus need the integral of point BRDFs over entire area of patch to formulate a discrete BRDF </a:t>
            </a:r>
          </a:p>
          <a:p>
            <a:pPr marL="228600" indent="-228600" eaLnBrk="1" hangingPunct="1">
              <a:spcBef>
                <a:spcPct val="20000"/>
              </a:spcBef>
            </a:pPr>
            <a:r>
              <a:rPr lang="en-US" sz="1400" dirty="0" smtClean="0">
                <a:latin typeface="Cambria" pitchFamily="18" charset="0"/>
                <a:cs typeface="Calibri" pitchFamily="34" charset="0"/>
              </a:rPr>
              <a:t>But for </a:t>
            </a:r>
            <a:r>
              <a:rPr lang="en-US" sz="1400" dirty="0" err="1" smtClean="0">
                <a:latin typeface="Cambria" pitchFamily="18" charset="0"/>
                <a:cs typeface="Calibri" pitchFamily="34" charset="0"/>
              </a:rPr>
              <a:t>radiosity</a:t>
            </a:r>
            <a:r>
              <a:rPr lang="en-US" sz="1400" dirty="0" smtClean="0">
                <a:latin typeface="Cambria" pitchFamily="18" charset="0"/>
                <a:cs typeface="Calibri" pitchFamily="34" charset="0"/>
              </a:rPr>
              <a:t> BRDF function in continuous domain is just a constant </a:t>
            </a:r>
            <a:r>
              <a:rPr lang="en-US" sz="1400" i="1" dirty="0" smtClean="0">
                <a:latin typeface="Cambria" pitchFamily="18" charset="0"/>
                <a:cs typeface="Calibri" pitchFamily="34" charset="0"/>
              </a:rPr>
              <a:t>f</a:t>
            </a:r>
            <a:r>
              <a:rPr lang="en-US" sz="1400" i="1" baseline="-25000" dirty="0" smtClean="0">
                <a:latin typeface="Cambria" pitchFamily="18" charset="0"/>
                <a:cs typeface="Calibri" pitchFamily="34" charset="0"/>
              </a:rPr>
              <a:t>0</a:t>
            </a:r>
            <a:r>
              <a:rPr lang="en-US" sz="1400" dirty="0" smtClean="0">
                <a:latin typeface="Cambria" pitchFamily="18" charset="0"/>
                <a:cs typeface="Calibri" pitchFamily="34" charset="0"/>
              </a:rPr>
              <a:t> since all surfaces are perfectly diffuse</a:t>
            </a:r>
          </a:p>
          <a:p>
            <a:pPr marL="228600" indent="-228600" eaLnBrk="1" hangingPunct="1">
              <a:spcBef>
                <a:spcPct val="20000"/>
              </a:spcBef>
            </a:pPr>
            <a:r>
              <a:rPr lang="en-US" sz="1400" dirty="0" smtClean="0">
                <a:latin typeface="Cambria" pitchFamily="18" charset="0"/>
                <a:cs typeface="Calibri" pitchFamily="34" charset="0"/>
              </a:rPr>
              <a:t>Integrating  </a:t>
            </a:r>
            <a:r>
              <a:rPr lang="en-US" sz="1400" i="1" dirty="0" smtClean="0">
                <a:latin typeface="Cambria" pitchFamily="18" charset="0"/>
                <a:cs typeface="Calibri" pitchFamily="34" charset="0"/>
              </a:rPr>
              <a:t>f</a:t>
            </a:r>
            <a:r>
              <a:rPr lang="en-US" sz="1400" i="1" baseline="-25000" dirty="0" smtClean="0">
                <a:latin typeface="Cambria" pitchFamily="18" charset="0"/>
                <a:cs typeface="Calibri" pitchFamily="34" charset="0"/>
              </a:rPr>
              <a:t>0 </a:t>
            </a:r>
            <a:r>
              <a:rPr lang="en-US" sz="1400" dirty="0" smtClean="0">
                <a:latin typeface="Cambria" pitchFamily="18" charset="0"/>
                <a:cs typeface="Calibri" pitchFamily="34" charset="0"/>
              </a:rPr>
              <a:t>over patch is similar to integrating the differential form factor over hemisphere:</a:t>
            </a:r>
          </a:p>
          <a:p>
            <a:pPr marL="228600" indent="-228600" eaLnBrk="1" hangingPunct="1">
              <a:lnSpc>
                <a:spcPct val="120000"/>
              </a:lnSpc>
              <a:spcBef>
                <a:spcPct val="20000"/>
              </a:spcBef>
            </a:pPr>
            <a:endParaRPr lang="en-US" sz="1600" dirty="0" smtClean="0">
              <a:latin typeface="Cambria" pitchFamily="18" charset="0"/>
              <a:cs typeface="Calibri" pitchFamily="34" charset="0"/>
            </a:endParaRPr>
          </a:p>
          <a:p>
            <a:pPr marL="228600" indent="-228600" eaLnBrk="1" hangingPunct="1">
              <a:lnSpc>
                <a:spcPct val="120000"/>
              </a:lnSpc>
              <a:spcBef>
                <a:spcPct val="20000"/>
              </a:spcBef>
              <a:buFont typeface="Times New Roman" pitchFamily="18" charset="0"/>
              <a:buNone/>
            </a:pPr>
            <a:r>
              <a:rPr lang="en-US" sz="1600" dirty="0" smtClean="0">
                <a:latin typeface="Cambria" pitchFamily="18" charset="0"/>
                <a:cs typeface="Calibri" pitchFamily="34" charset="0"/>
              </a:rPr>
              <a:t>	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Radiosity</a:t>
            </a:r>
            <a:r>
              <a:rPr lang="en-US" dirty="0"/>
              <a:t> as an Approximation to the Rendering Eqn. (1/2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972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175563"/>
              </p:ext>
            </p:extLst>
          </p:nvPr>
        </p:nvGraphicFramePr>
        <p:xfrm>
          <a:off x="5172075" y="3860800"/>
          <a:ext cx="27638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0" name="Equation" r:id="rId4" imgW="2006280" imgH="419040" progId="Equation.3">
                  <p:embed/>
                </p:oleObj>
              </mc:Choice>
              <mc:Fallback>
                <p:oleObj name="Equation" r:id="rId4" imgW="2006280" imgH="419040" progId="Equation.3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075" y="3860800"/>
                        <a:ext cx="2763838" cy="4635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34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65412016"/>
              </p:ext>
            </p:extLst>
          </p:nvPr>
        </p:nvGraphicFramePr>
        <p:xfrm>
          <a:off x="4259263" y="1123950"/>
          <a:ext cx="466407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1" name="Equation" r:id="rId6" imgW="3720960" imgH="380880" progId="Equation.3">
                  <p:embed/>
                </p:oleObj>
              </mc:Choice>
              <mc:Fallback>
                <p:oleObj name="Equation" r:id="rId6" imgW="3720960" imgH="380880" progId="Equation.3">
                  <p:embed/>
                  <p:pic>
                    <p:nvPicPr>
                      <p:cNvPr id="0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9263" y="1123950"/>
                        <a:ext cx="466407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3384151"/>
              </p:ext>
            </p:extLst>
          </p:nvPr>
        </p:nvGraphicFramePr>
        <p:xfrm>
          <a:off x="4337050" y="1657350"/>
          <a:ext cx="45767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2" name="Equation" r:id="rId8" imgW="3873240" imgH="342720" progId="Equation.3">
                  <p:embed/>
                </p:oleObj>
              </mc:Choice>
              <mc:Fallback>
                <p:oleObj name="Equation" r:id="rId8" imgW="3873240" imgH="34272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1657350"/>
                        <a:ext cx="45767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935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1" y="1028700"/>
            <a:ext cx="4876799" cy="377190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latin typeface="Cambria" pitchFamily="18" charset="0"/>
              </a:rPr>
              <a:t>Due </a:t>
            </a:r>
            <a:r>
              <a:rPr lang="en-US" sz="2000" dirty="0">
                <a:latin typeface="Cambria" pitchFamily="18" charset="0"/>
              </a:rPr>
              <a:t>to inverse falloff and visibility </a:t>
            </a:r>
            <a:r>
              <a:rPr lang="en-US" sz="2000" dirty="0" smtClean="0">
                <a:latin typeface="Cambria" pitchFamily="18" charset="0"/>
              </a:rPr>
              <a:t>terms, the geometry function in the discrete domain is now:</a:t>
            </a:r>
          </a:p>
          <a:p>
            <a:pPr marL="228600" indent="-2286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latin typeface="Cambria" pitchFamily="18" charset="0"/>
              </a:rPr>
              <a:t>Now let’s combine the BRDF and geometry terms:</a:t>
            </a:r>
          </a:p>
          <a:p>
            <a:pPr marL="228600" indent="-2286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latin typeface="Cambria" pitchFamily="18" charset="0"/>
              </a:rPr>
              <a:t>The combined BRDF and Geometry term make the form factor equation </a:t>
            </a:r>
            <a:r>
              <a:rPr lang="en-US" sz="2000" i="1" dirty="0" smtClean="0">
                <a:latin typeface="Cambria" pitchFamily="18" charset="0"/>
              </a:rPr>
              <a:t>F</a:t>
            </a:r>
            <a:r>
              <a:rPr lang="en-US" sz="2000" i="1" baseline="-25000" dirty="0" smtClean="0">
                <a:latin typeface="Cambria" pitchFamily="18" charset="0"/>
              </a:rPr>
              <a:t>i-j</a:t>
            </a:r>
            <a:endParaRPr lang="en-US" sz="2000" dirty="0" smtClean="0">
              <a:latin typeface="Cambria" pitchFamily="18" charset="0"/>
            </a:endParaRPr>
          </a:p>
          <a:p>
            <a:pPr marL="228600" indent="-2286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latin typeface="Cambria" pitchFamily="18" charset="0"/>
              </a:rPr>
              <a:t>This makes the new (approximated) rendering equation look like:</a:t>
            </a:r>
          </a:p>
          <a:p>
            <a:pPr marL="228600" indent="-2286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 smtClean="0">
                <a:latin typeface="Cambria" pitchFamily="18" charset="0"/>
              </a:rPr>
              <a:t>Radiosity</a:t>
            </a:r>
            <a:r>
              <a:rPr lang="en-US" sz="2000" dirty="0" smtClean="0">
                <a:latin typeface="Cambria" pitchFamily="18" charset="0"/>
              </a:rPr>
              <a:t> is simply a discrete version of </a:t>
            </a:r>
            <a:r>
              <a:rPr lang="en-US" sz="2000" dirty="0" err="1" smtClean="0">
                <a:latin typeface="Cambria" pitchFamily="18" charset="0"/>
              </a:rPr>
              <a:t>Kajiya’s</a:t>
            </a:r>
            <a:r>
              <a:rPr lang="en-US" sz="2000" dirty="0" smtClean="0">
                <a:latin typeface="Cambria" pitchFamily="18" charset="0"/>
              </a:rPr>
              <a:t> rendering equation with a constant BRDF for all surfaces</a:t>
            </a:r>
          </a:p>
        </p:txBody>
      </p:sp>
      <p:graphicFrame>
        <p:nvGraphicFramePr>
          <p:cNvPr id="98310" name="Object 6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8231685"/>
              </p:ext>
            </p:extLst>
          </p:nvPr>
        </p:nvGraphicFramePr>
        <p:xfrm>
          <a:off x="5486400" y="1962150"/>
          <a:ext cx="2438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8" name="Equation" r:id="rId4" imgW="1498600" imgH="419100" progId="Equation.3">
                  <p:embed/>
                </p:oleObj>
              </mc:Choice>
              <mc:Fallback>
                <p:oleObj name="Equation" r:id="rId4" imgW="1498600" imgH="419100" progId="Equation.3">
                  <p:embed/>
                  <p:pic>
                    <p:nvPicPr>
                      <p:cNvPr id="0" name="Picture 14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1962150"/>
                        <a:ext cx="2438400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Radiosity</a:t>
            </a:r>
            <a:r>
              <a:rPr lang="en-US" dirty="0"/>
              <a:t> as an Approximation to the Rendering Eqn. (2/2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98308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45020307"/>
              </p:ext>
            </p:extLst>
          </p:nvPr>
        </p:nvGraphicFramePr>
        <p:xfrm>
          <a:off x="5264150" y="3181350"/>
          <a:ext cx="31210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9" name="Equation" r:id="rId6" imgW="2006280" imgH="342720" progId="Equation.3">
                  <p:embed/>
                </p:oleObj>
              </mc:Choice>
              <mc:Fallback>
                <p:oleObj name="Equation" r:id="rId6" imgW="2006280" imgH="342720" progId="Equation.3">
                  <p:embed/>
                  <p:pic>
                    <p:nvPicPr>
                      <p:cNvPr id="0" name="Picture 14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50" y="3181350"/>
                        <a:ext cx="3121025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82511"/>
              </p:ext>
            </p:extLst>
          </p:nvPr>
        </p:nvGraphicFramePr>
        <p:xfrm>
          <a:off x="5715000" y="1200150"/>
          <a:ext cx="1904999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80" name="Equation" r:id="rId8" imgW="1091726" imgH="406224" progId="Equation.3">
                  <p:embed/>
                </p:oleObj>
              </mc:Choice>
              <mc:Fallback>
                <p:oleObj name="Equation" r:id="rId8" imgW="1091726" imgH="406224" progId="Equation.3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00150"/>
                        <a:ext cx="1904999" cy="609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35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17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sz="1800" dirty="0" smtClean="0"/>
              <a:t>Assumption that radiation is uniform in all directions</a:t>
            </a:r>
          </a:p>
          <a:p>
            <a:pPr lvl="1" eaLnBrk="1" hangingPunct="1"/>
            <a:r>
              <a:rPr lang="en-US" sz="1600" dirty="0" smtClean="0"/>
              <a:t>Only handles diffuse inter-object reflection</a:t>
            </a:r>
          </a:p>
          <a:p>
            <a:pPr eaLnBrk="1" hangingPunct="1"/>
            <a:r>
              <a:rPr lang="en-US" sz="1800" dirty="0" smtClean="0"/>
              <a:t>Assumption that </a:t>
            </a:r>
            <a:r>
              <a:rPr lang="en-US" sz="1800" dirty="0" err="1" smtClean="0"/>
              <a:t>radiosity</a:t>
            </a:r>
            <a:r>
              <a:rPr lang="en-US" sz="1800" dirty="0" smtClean="0"/>
              <a:t> is piecewise constant</a:t>
            </a:r>
          </a:p>
          <a:p>
            <a:pPr lvl="1" eaLnBrk="1" hangingPunct="1"/>
            <a:r>
              <a:rPr lang="en-US" sz="1600" dirty="0" smtClean="0"/>
              <a:t>usual renderings make this assumption, but then do </a:t>
            </a:r>
            <a:r>
              <a:rPr lang="en-US" sz="1600" dirty="0" err="1" smtClean="0"/>
              <a:t>Gouraud</a:t>
            </a:r>
            <a:r>
              <a:rPr lang="en-US" sz="1600" dirty="0" smtClean="0"/>
              <a:t> shading</a:t>
            </a:r>
          </a:p>
          <a:p>
            <a:pPr lvl="1" eaLnBrk="1" hangingPunct="1"/>
            <a:r>
              <a:rPr lang="en-US" sz="1600" dirty="0" smtClean="0"/>
              <a:t>this introduces quantifiable errors</a:t>
            </a:r>
          </a:p>
          <a:p>
            <a:pPr eaLnBrk="1" hangingPunct="1"/>
            <a:r>
              <a:rPr lang="en-US" sz="1800" dirty="0" smtClean="0"/>
              <a:t>Computation of form factors </a:t>
            </a:r>
            <a:r>
              <a:rPr lang="en-US" sz="1800" i="1" dirty="0" smtClean="0"/>
              <a:t>F</a:t>
            </a:r>
            <a:r>
              <a:rPr lang="en-US" sz="1800" i="1" baseline="-25000" dirty="0" smtClean="0"/>
              <a:t>i-j</a:t>
            </a:r>
            <a:r>
              <a:rPr lang="en-US" sz="1800" dirty="0" smtClean="0"/>
              <a:t> can be tough, especially with intervening surfaces, etc. </a:t>
            </a:r>
          </a:p>
          <a:p>
            <a:pPr eaLnBrk="1" hangingPunct="1"/>
            <a:r>
              <a:rPr lang="en-US" sz="1800" dirty="0" smtClean="0"/>
              <a:t>No volumetric objects </a:t>
            </a:r>
          </a:p>
          <a:p>
            <a:pPr lvl="1" eaLnBrk="1" hangingPunct="1"/>
            <a:r>
              <a:rPr lang="en-US" sz="1600" dirty="0" smtClean="0"/>
              <a:t>i.e. smoke, fire</a:t>
            </a:r>
          </a:p>
          <a:p>
            <a:pPr lvl="1" eaLnBrk="1" hangingPunct="1"/>
            <a:r>
              <a:rPr lang="en-US" sz="1600" dirty="0" smtClean="0"/>
              <a:t>(though there are equations and algorithms for calculating surface-to-volume form factors)</a:t>
            </a:r>
          </a:p>
          <a:p>
            <a:pPr eaLnBrk="1" hangingPunct="1"/>
            <a:r>
              <a:rPr lang="en-US" sz="1800" dirty="0" smtClean="0"/>
              <a:t>No transparency or translucency</a:t>
            </a:r>
          </a:p>
          <a:p>
            <a:pPr eaLnBrk="1" hangingPunct="1"/>
            <a:r>
              <a:rPr lang="en-US" sz="1800" dirty="0" smtClean="0"/>
              <a:t>Independence from wavelength – no fluorescence or phosphorescence</a:t>
            </a:r>
          </a:p>
          <a:p>
            <a:pPr eaLnBrk="1" hangingPunct="1"/>
            <a:r>
              <a:rPr lang="en-US" sz="1800" dirty="0" smtClean="0"/>
              <a:t>Independence from phase – no diffraction</a:t>
            </a:r>
          </a:p>
          <a:p>
            <a:pPr eaLnBrk="1" hangingPunct="1"/>
            <a:r>
              <a:rPr lang="en-US" sz="1800" dirty="0" smtClean="0"/>
              <a:t>Size of matrices! For large scenes, 100K x 100K matrices are not uncommon (shooting reduces need to have it all memory resident)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</a:t>
            </a:r>
            <a:r>
              <a:rPr lang="en-US" dirty="0" err="1" smtClean="0"/>
              <a:t>Radiosity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36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329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9020" y="1102995"/>
            <a:ext cx="1211580" cy="40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/>
          <a:p>
            <a:r>
              <a:rPr lang="en-US" dirty="0"/>
              <a:t>Even with these limitations, it produces lovely pictures</a:t>
            </a:r>
          </a:p>
          <a:p>
            <a:r>
              <a:rPr lang="en-US" dirty="0"/>
              <a:t>Using the shooter technique, we can compute the solution iteratively in </a:t>
            </a:r>
            <a:r>
              <a:rPr lang="en-US" i="1" dirty="0"/>
              <a:t>O(n)</a:t>
            </a:r>
            <a:r>
              <a:rPr lang="en-US" dirty="0"/>
              <a:t> space complexity but still </a:t>
            </a:r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r>
              <a:rPr lang="en-US" dirty="0"/>
              <a:t> time complexity.  </a:t>
            </a:r>
            <a:endParaRPr lang="en-US" i="1" dirty="0">
              <a:solidFill>
                <a:srgbClr val="A5002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Comments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37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79620" y="1409700"/>
            <a:ext cx="4038600" cy="325755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Cambria" pitchFamily="18" charset="0"/>
              </a:rPr>
              <a:t>The Google search engine uses a system much like </a:t>
            </a:r>
            <a:r>
              <a:rPr lang="en-US" sz="2000" dirty="0" err="1" smtClean="0">
                <a:latin typeface="Cambria" pitchFamily="18" charset="0"/>
              </a:rPr>
              <a:t>radiosity</a:t>
            </a:r>
            <a:r>
              <a:rPr lang="en-US" sz="2000" dirty="0" smtClean="0">
                <a:latin typeface="Cambria" pitchFamily="18" charset="0"/>
              </a:rPr>
              <a:t> to rank its pages</a:t>
            </a:r>
          </a:p>
          <a:p>
            <a:pPr lvl="1"/>
            <a:r>
              <a:rPr lang="en-US" sz="1500" dirty="0" smtClean="0">
                <a:latin typeface="Cambria" pitchFamily="18" charset="0"/>
              </a:rPr>
              <a:t>Site rankings are determined not only by the number of links from various sources, but by the number of links coming into those sources (and so on)</a:t>
            </a:r>
          </a:p>
          <a:p>
            <a:pPr lvl="1"/>
            <a:r>
              <a:rPr lang="en-US" sz="1500" dirty="0" smtClean="0">
                <a:latin typeface="Cambria" pitchFamily="18" charset="0"/>
              </a:rPr>
              <a:t>After multiple iterations through the link network, site rankings stabilize</a:t>
            </a:r>
          </a:p>
          <a:p>
            <a:pPr lvl="1"/>
            <a:r>
              <a:rPr lang="en-US" sz="1500" dirty="0" smtClean="0">
                <a:latin typeface="Cambria" pitchFamily="18" charset="0"/>
              </a:rPr>
              <a:t>Site importance is like luminance, and every site is initially considered an “emitter”</a:t>
            </a:r>
            <a:endParaRPr lang="en-US" sz="1500" i="1" dirty="0">
              <a:latin typeface="Cambria" pitchFamily="18" charset="0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648201" y="1085850"/>
            <a:ext cx="3124199" cy="285750"/>
          </a:xfrm>
          <a:prstGeom prst="rect">
            <a:avLst/>
          </a:prstGeom>
          <a:noFill/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Cambria" pitchFamily="18" charset="0"/>
              </a:rPr>
              <a:t>Tangent: This is a lot like </a:t>
            </a:r>
            <a:endParaRPr lang="en-US" sz="2000" dirty="0">
              <a:latin typeface="Cambria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42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800"/>
              </a:spcAft>
            </a:pPr>
            <a:r>
              <a:rPr lang="en-US" sz="1800" dirty="0" smtClean="0"/>
              <a:t>One approach is </a:t>
            </a:r>
            <a:r>
              <a:rPr lang="en-US" sz="1800" i="1" dirty="0" smtClean="0"/>
              <a:t>importance driven</a:t>
            </a:r>
            <a:r>
              <a:rPr lang="en-US" sz="1800" dirty="0" smtClean="0"/>
              <a:t> </a:t>
            </a:r>
            <a:r>
              <a:rPr lang="en-US" sz="1800" dirty="0" err="1" smtClean="0"/>
              <a:t>radiosity</a:t>
            </a:r>
            <a:r>
              <a:rPr lang="en-US" sz="1800" dirty="0" smtClean="0"/>
              <a:t>: if I turn on a bright light in the graphics lab with the door open, it’ll lighten my office a little…</a:t>
            </a: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dirty="0" smtClean="0"/>
              <a:t>…but not much</a:t>
            </a:r>
          </a:p>
          <a:p>
            <a:pPr eaLnBrk="1" hangingPunct="1">
              <a:spcBef>
                <a:spcPts val="0"/>
              </a:spcBef>
              <a:spcAft>
                <a:spcPts val="800"/>
              </a:spcAft>
            </a:pPr>
            <a:r>
              <a:rPr lang="en-US" sz="1800" dirty="0" smtClean="0"/>
              <a:t>By taking each light source and asking “what’s illuminated by this, really?” we can follow a “shooting” strategy in which </a:t>
            </a:r>
            <a:r>
              <a:rPr lang="en-US" sz="1800" dirty="0" err="1" smtClean="0"/>
              <a:t>unshot</a:t>
            </a:r>
            <a:r>
              <a:rPr lang="en-US" sz="1800" dirty="0" smtClean="0"/>
              <a:t> </a:t>
            </a:r>
            <a:r>
              <a:rPr lang="en-US" sz="1800" dirty="0" err="1" smtClean="0"/>
              <a:t>radiosity</a:t>
            </a:r>
            <a:r>
              <a:rPr lang="en-US" sz="1800" dirty="0" smtClean="0"/>
              <a:t> is weighted by its importance, i.e., how likely it is to affect the scene from </a:t>
            </a:r>
            <a:r>
              <a:rPr lang="en-US" sz="1800" i="1" dirty="0" smtClean="0"/>
              <a:t>my point of view</a:t>
            </a:r>
          </a:p>
          <a:p>
            <a:pPr eaLnBrk="1" hangingPunct="1">
              <a:spcBef>
                <a:spcPts val="0"/>
              </a:spcBef>
              <a:spcAft>
                <a:spcPts val="800"/>
              </a:spcAft>
            </a:pPr>
            <a:r>
              <a:rPr lang="en-US" sz="1800" dirty="0" smtClean="0"/>
              <a:t>No longer a view-independent solution, but much faster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</a:t>
            </a:r>
            <a:r>
              <a:rPr lang="en-US" dirty="0" err="1"/>
              <a:t>Radiosity</a:t>
            </a:r>
            <a:r>
              <a:rPr lang="en-US" dirty="0"/>
              <a:t> Fast (1/3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3425190"/>
            <a:ext cx="237066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425190"/>
            <a:ext cx="2895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38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9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50667"/>
            <a:ext cx="5684930" cy="36004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200" dirty="0" smtClean="0"/>
              <a:t>Towards real-time </a:t>
            </a:r>
            <a:r>
              <a:rPr lang="en-US" sz="2200" dirty="0" err="1" smtClean="0"/>
              <a:t>radiosity</a:t>
            </a:r>
            <a:r>
              <a:rPr lang="en-US" sz="2200" dirty="0" smtClean="0"/>
              <a:t>:</a:t>
            </a:r>
          </a:p>
          <a:p>
            <a:pPr lvl="1" eaLnBrk="1" hangingPunct="1"/>
            <a:r>
              <a:rPr lang="en-US" sz="2000" dirty="0" smtClean="0"/>
              <a:t>main bottleneck is computing visibility, </a:t>
            </a:r>
            <a:r>
              <a:rPr lang="en-US" sz="2000" i="1" dirty="0" err="1" smtClean="0"/>
              <a:t>V</a:t>
            </a:r>
            <a:r>
              <a:rPr lang="en-US" sz="2000" i="1" baseline="-25000" dirty="0" err="1" smtClean="0"/>
              <a:t>ij</a:t>
            </a:r>
            <a:endParaRPr lang="en-US" sz="2000" i="1" dirty="0" smtClean="0"/>
          </a:p>
          <a:p>
            <a:pPr lvl="2" eaLnBrk="1" hangingPunct="1"/>
            <a:r>
              <a:rPr lang="en-US" sz="1800" dirty="0" smtClean="0"/>
              <a:t>hard to make GPU-friendly</a:t>
            </a:r>
          </a:p>
          <a:p>
            <a:pPr lvl="1" eaLnBrk="1" hangingPunct="1"/>
            <a:r>
              <a:rPr lang="en-US" sz="2000" dirty="0" smtClean="0"/>
              <a:t>break up </a:t>
            </a:r>
            <a:r>
              <a:rPr lang="en-US" sz="2000" dirty="0" err="1" smtClean="0"/>
              <a:t>radiosity</a:t>
            </a:r>
            <a:r>
              <a:rPr lang="en-US" sz="2000" dirty="0" smtClean="0"/>
              <a:t> into two sub-passes:</a:t>
            </a:r>
          </a:p>
          <a:p>
            <a:pPr lvl="2" eaLnBrk="1" hangingPunct="1"/>
            <a:r>
              <a:rPr lang="en-US" sz="1800" dirty="0" smtClean="0"/>
              <a:t>First pass – all light passes through objects as though they were transparent (no occlusion or shadows).</a:t>
            </a:r>
          </a:p>
          <a:p>
            <a:pPr lvl="2" eaLnBrk="1" hangingPunct="1"/>
            <a:r>
              <a:rPr lang="en-US" sz="1800" dirty="0" smtClean="0"/>
              <a:t>Second pass – account for occlusion implicitly by having every surface emit incident light backwards as negative light or </a:t>
            </a:r>
            <a:r>
              <a:rPr lang="en-US" sz="1800" i="1" dirty="0" err="1" smtClean="0"/>
              <a:t>antiradiance</a:t>
            </a:r>
            <a:r>
              <a:rPr lang="en-US" sz="1800" dirty="0" smtClean="0"/>
              <a:t>; then propagate </a:t>
            </a:r>
            <a:r>
              <a:rPr lang="en-US" sz="1800" dirty="0" err="1" smtClean="0"/>
              <a:t>antiradiance</a:t>
            </a:r>
            <a:r>
              <a:rPr lang="en-US" sz="1800" dirty="0" smtClean="0"/>
              <a:t> through normal </a:t>
            </a:r>
            <a:r>
              <a:rPr lang="en-US" sz="1800" dirty="0" err="1" smtClean="0"/>
              <a:t>radiosity</a:t>
            </a:r>
            <a:r>
              <a:rPr lang="en-US" sz="1800" dirty="0" smtClean="0"/>
              <a:t> methods.</a:t>
            </a:r>
          </a:p>
          <a:p>
            <a:pPr lvl="1" eaLnBrk="1" hangingPunct="1"/>
            <a:endParaRPr lang="en-US" sz="1800" dirty="0" smtClean="0">
              <a:hlinkClick r:id=""/>
            </a:endParaRPr>
          </a:p>
          <a:p>
            <a:pPr lvl="1" eaLnBrk="1" hangingPunct="1"/>
            <a:endParaRPr lang="en-US" sz="1800" dirty="0" smtClean="0">
              <a:hlinkClick r:id=""/>
            </a:endParaRPr>
          </a:p>
          <a:p>
            <a:pPr lvl="1" eaLnBrk="1" hangingPunct="1"/>
            <a:endParaRPr lang="en-US" sz="1800" dirty="0" smtClean="0">
              <a:hlinkClick r:id=""/>
            </a:endParaRPr>
          </a:p>
          <a:p>
            <a:pPr lvl="1" eaLnBrk="1" hangingPunct="1"/>
            <a:endParaRPr lang="en-US" sz="1800" dirty="0" smtClean="0">
              <a:hlinkClick r:id=""/>
            </a:endParaRPr>
          </a:p>
          <a:p>
            <a:pPr lvl="1" eaLnBrk="1" hangingPunct="1"/>
            <a:endParaRPr lang="en-US" sz="1800" dirty="0" smtClean="0">
              <a:hlinkClick r:id=""/>
            </a:endParaRPr>
          </a:p>
          <a:p>
            <a:pPr lvl="1" eaLnBrk="1" hangingPunct="1"/>
            <a:endParaRPr lang="en-US" sz="1800" dirty="0" smtClean="0">
              <a:hlinkClick r:id=""/>
            </a:endParaRPr>
          </a:p>
          <a:p>
            <a:pPr lvl="1" eaLnBrk="1" hangingPunct="1"/>
            <a:endParaRPr lang="en-US" sz="1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</a:t>
            </a:r>
            <a:r>
              <a:rPr lang="en-US" dirty="0" err="1"/>
              <a:t>Radiosity</a:t>
            </a:r>
            <a:r>
              <a:rPr lang="en-US" dirty="0"/>
              <a:t> Fast (2/3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76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r="66557"/>
          <a:stretch/>
        </p:blipFill>
        <p:spPr bwMode="auto">
          <a:xfrm>
            <a:off x="6553200" y="742950"/>
            <a:ext cx="1813560" cy="1143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343400" y="4833342"/>
            <a:ext cx="35974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>
              <a:defRPr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hlinkClick r:id="rId4"/>
              </a:rPr>
              <a:t>http://www-sop.inria.fr/reves/Basilic/2007/DSDD07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hlinkClick r:id="rId4"/>
              </a:rPr>
              <a:t>/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39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4412" r="33410"/>
          <a:stretch/>
        </p:blipFill>
        <p:spPr bwMode="auto">
          <a:xfrm>
            <a:off x="6583680" y="1996440"/>
            <a:ext cx="1783080" cy="1143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6721"/>
          <a:stretch/>
        </p:blipFill>
        <p:spPr bwMode="auto">
          <a:xfrm>
            <a:off x="6583680" y="3257550"/>
            <a:ext cx="1804670" cy="1143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872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Model scene as “patches”</a:t>
            </a:r>
          </a:p>
          <a:p>
            <a:r>
              <a:rPr lang="en-US" dirty="0"/>
              <a:t>Each patch has an initial luminance value: all but luminaires (light sources) are probably zero</a:t>
            </a:r>
          </a:p>
          <a:p>
            <a:r>
              <a:rPr lang="en-US" dirty="0"/>
              <a:t>Iteratively determine how much luminance travels from each patch to each other patch until entire system converges to stable values</a:t>
            </a:r>
          </a:p>
          <a:p>
            <a:r>
              <a:rPr lang="en-US" dirty="0" smtClean="0"/>
              <a:t>We </a:t>
            </a:r>
            <a:r>
              <a:rPr lang="en-US" dirty="0"/>
              <a:t>can then render scene </a:t>
            </a:r>
            <a:r>
              <a:rPr lang="en-US" i="1" dirty="0"/>
              <a:t>from any angle</a:t>
            </a:r>
            <a:r>
              <a:rPr lang="en-US" dirty="0"/>
              <a:t> without </a:t>
            </a:r>
            <a:r>
              <a:rPr lang="en-US" dirty="0" err="1"/>
              <a:t>recomputing</a:t>
            </a:r>
            <a:r>
              <a:rPr lang="en-US" dirty="0"/>
              <a:t> these final patch </a:t>
            </a:r>
            <a:r>
              <a:rPr lang="en-US" dirty="0" err="1" smtClean="0"/>
              <a:t>luminances</a:t>
            </a:r>
            <a:r>
              <a:rPr lang="en-US" dirty="0" smtClean="0"/>
              <a:t>—based solely on inter-object reflection and thus viewer </a:t>
            </a:r>
            <a:r>
              <a:rPr lang="en-US" dirty="0"/>
              <a:t>independent!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Radiosity</a:t>
            </a:r>
            <a:r>
              <a:rPr lang="en-US" dirty="0" smtClean="0"/>
              <a:t> Technique: An Overview (1/2)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867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79929" y="1085850"/>
            <a:ext cx="4015871" cy="360045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100" dirty="0" err="1" smtClean="0"/>
              <a:t>Radiosity</a:t>
            </a:r>
            <a:r>
              <a:rPr lang="en-US" sz="2100" dirty="0" smtClean="0"/>
              <a:t> depends on breaking up surfaces into patches</a:t>
            </a:r>
          </a:p>
          <a:p>
            <a:pPr lvl="1" eaLnBrk="1" hangingPunct="1"/>
            <a:r>
              <a:rPr lang="en-US" sz="1900" dirty="0" smtClean="0"/>
              <a:t>what size patches are best?</a:t>
            </a:r>
          </a:p>
          <a:p>
            <a:pPr lvl="2" eaLnBrk="1" hangingPunct="1"/>
            <a:r>
              <a:rPr lang="en-US" sz="1900" dirty="0" smtClean="0"/>
              <a:t>too large ⟹ blocky artifacts</a:t>
            </a:r>
          </a:p>
          <a:p>
            <a:pPr lvl="2"/>
            <a:r>
              <a:rPr lang="en-US" sz="1900" dirty="0" smtClean="0"/>
              <a:t>too small </a:t>
            </a:r>
            <a:r>
              <a:rPr lang="en-US" sz="1900" dirty="0"/>
              <a:t>⟹ </a:t>
            </a:r>
            <a:r>
              <a:rPr lang="en-US" sz="1900" dirty="0" smtClean="0"/>
              <a:t>slower computation</a:t>
            </a:r>
          </a:p>
          <a:p>
            <a:pPr eaLnBrk="1" hangingPunct="1"/>
            <a:r>
              <a:rPr lang="en-US" sz="2100" dirty="0" smtClean="0"/>
              <a:t>Adaptive Patches</a:t>
            </a:r>
          </a:p>
          <a:p>
            <a:pPr lvl="1" eaLnBrk="1" hangingPunct="1"/>
            <a:r>
              <a:rPr lang="en-US" sz="1900" dirty="0" smtClean="0"/>
              <a:t>smaller patches in high frequency regions</a:t>
            </a:r>
            <a:endParaRPr lang="en-US" sz="2000" dirty="0" smtClean="0"/>
          </a:p>
          <a:p>
            <a:pPr eaLnBrk="1" hangingPunct="1"/>
            <a:r>
              <a:rPr lang="en-US" sz="2100" dirty="0" smtClean="0"/>
              <a:t>Note slight differences in table’s shadow</a:t>
            </a:r>
          </a:p>
          <a:p>
            <a:pPr eaLnBrk="1" hangingPunct="1"/>
            <a:r>
              <a:rPr lang="en-US" sz="2100" dirty="0" smtClean="0"/>
              <a:t>Computation is non-trivial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</a:t>
            </a:r>
            <a:r>
              <a:rPr lang="en-US" dirty="0" err="1"/>
              <a:t>Radiosity</a:t>
            </a:r>
            <a:r>
              <a:rPr lang="en-US" dirty="0"/>
              <a:t> Fast (3/3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718274" y="1591061"/>
            <a:ext cx="4191000" cy="1961988"/>
            <a:chOff x="470682" y="4187320"/>
            <a:chExt cx="6136798" cy="3849518"/>
          </a:xfrm>
        </p:grpSpPr>
        <p:pic>
          <p:nvPicPr>
            <p:cNvPr id="4096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0682" y="4187320"/>
              <a:ext cx="6136798" cy="3283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738949" y="7464771"/>
              <a:ext cx="1270175" cy="5434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atin typeface="+mj-lt"/>
                </a:rPr>
                <a:t>Large patches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08892" y="7493352"/>
              <a:ext cx="1270175" cy="5434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atin typeface="+mj-lt"/>
                </a:rPr>
                <a:t>Small patches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75657" y="7467946"/>
              <a:ext cx="1526445" cy="5434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latin typeface="+mj-lt"/>
                </a:rPr>
                <a:t>Adaptive patches</a:t>
              </a:r>
            </a:p>
          </p:txBody>
        </p:sp>
      </p:grp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40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62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85850"/>
            <a:ext cx="4572000" cy="3600450"/>
          </a:xfrm>
        </p:spPr>
        <p:txBody>
          <a:bodyPr/>
          <a:lstStyle/>
          <a:p>
            <a:r>
              <a:rPr lang="en-US" dirty="0" err="1" smtClean="0"/>
              <a:t>Radiosity</a:t>
            </a:r>
            <a:r>
              <a:rPr lang="en-US" dirty="0" smtClean="0"/>
              <a:t> is perfect for diffuse reflection, but doesn’t handle specular</a:t>
            </a:r>
          </a:p>
          <a:p>
            <a:r>
              <a:rPr lang="en-US" dirty="0" smtClean="0"/>
              <a:t>Ray tracing perfect for specular, but doesn’t handle diffuse</a:t>
            </a:r>
          </a:p>
          <a:p>
            <a:r>
              <a:rPr lang="en-US" dirty="0" smtClean="0"/>
              <a:t>Combining the two methods seems like an attractive compromise, however it proves to be more difficult than one would think</a:t>
            </a:r>
          </a:p>
          <a:p>
            <a:pPr lvl="1"/>
            <a:r>
              <a:rPr lang="en-US" dirty="0" smtClean="0"/>
              <a:t>Look in the book on a more detailed description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</a:t>
            </a:r>
            <a:r>
              <a:rPr lang="en-US" dirty="0" err="1"/>
              <a:t>Radiosity</a:t>
            </a:r>
            <a:r>
              <a:rPr lang="en-US" dirty="0"/>
              <a:t> with </a:t>
            </a:r>
            <a:r>
              <a:rPr lang="en-US" dirty="0" smtClean="0"/>
              <a:t>Ray tracing</a:t>
            </a:r>
            <a:endParaRPr lang="en-US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4581" y="325063"/>
            <a:ext cx="2286000" cy="171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0781" y="2611063"/>
            <a:ext cx="2133600" cy="172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6324601" y="4336018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Photon Mapping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6172200" y="2015127"/>
            <a:ext cx="26305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Raytracing</a:t>
            </a:r>
            <a:r>
              <a:rPr lang="en-US" dirty="0"/>
              <a:t> + </a:t>
            </a:r>
            <a:r>
              <a:rPr lang="en-US" dirty="0" err="1"/>
              <a:t>Radiosity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41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656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randomized algorithm </a:t>
            </a:r>
            <a:r>
              <a:rPr lang="en-US" dirty="0" smtClean="0"/>
              <a:t>is</a:t>
            </a:r>
            <a:r>
              <a:rPr lang="en-US" b="1" dirty="0" smtClean="0"/>
              <a:t> </a:t>
            </a:r>
            <a:r>
              <a:rPr lang="en-US" dirty="0" smtClean="0"/>
              <a:t>an algorithm which relies on sampling from a probability distribution</a:t>
            </a:r>
          </a:p>
          <a:p>
            <a:pPr lvl="1"/>
            <a:r>
              <a:rPr lang="en-US" dirty="0" smtClean="0"/>
              <a:t>“stochastic” as opposed to “deterministic”</a:t>
            </a:r>
          </a:p>
          <a:p>
            <a:r>
              <a:rPr lang="en-US" dirty="0" smtClean="0"/>
              <a:t>Two classes of randomized algorithms</a:t>
            </a:r>
          </a:p>
          <a:p>
            <a:pPr lvl="1"/>
            <a:r>
              <a:rPr lang="en-US" b="1" dirty="0" smtClean="0"/>
              <a:t>Monte Carlo algorithm:</a:t>
            </a:r>
            <a:r>
              <a:rPr lang="en-US" dirty="0" smtClean="0"/>
              <a:t> running time is deterministic, but there is some probability that the output is erroneous</a:t>
            </a:r>
          </a:p>
          <a:p>
            <a:pPr lvl="1"/>
            <a:r>
              <a:rPr lang="en-US" b="1" dirty="0" smtClean="0"/>
              <a:t>Las Vegas algorithm: </a:t>
            </a:r>
            <a:r>
              <a:rPr lang="en-US" dirty="0" smtClean="0"/>
              <a:t>always produces the correct answer, but the runtime is not guaranteed to be finite—instead, the </a:t>
            </a:r>
            <a:r>
              <a:rPr lang="en-US" i="1" dirty="0" smtClean="0"/>
              <a:t>expected</a:t>
            </a:r>
            <a:r>
              <a:rPr lang="en-US" dirty="0" smtClean="0"/>
              <a:t> runtime should be good.</a:t>
            </a:r>
          </a:p>
          <a:p>
            <a:r>
              <a:rPr lang="en-US" b="1" dirty="0" smtClean="0"/>
              <a:t>Monte Carlo integration </a:t>
            </a:r>
            <a:r>
              <a:rPr lang="en-US" dirty="0" smtClean="0"/>
              <a:t>is a Monte Carlo method for estimating complicated integrals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Monte Carlo Methods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42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05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04800" y="939701"/>
            <a:ext cx="5867400" cy="3765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74320" indent="-274320" defTabSz="45720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1600" dirty="0" err="1">
                <a:latin typeface="Cambria" pitchFamily="18" charset="0"/>
              </a:rPr>
              <a:t>Kajiya’s</a:t>
            </a:r>
            <a:r>
              <a:rPr lang="en-US" sz="1600" dirty="0">
                <a:latin typeface="Cambria" pitchFamily="18" charset="0"/>
              </a:rPr>
              <a:t> rendering equation</a:t>
            </a:r>
          </a:p>
          <a:p>
            <a:pPr defTabSz="457200"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endParaRPr lang="en-US" sz="1600" kern="0" dirty="0" smtClean="0">
              <a:latin typeface="Cambria" pitchFamily="18" charset="0"/>
            </a:endParaRPr>
          </a:p>
          <a:p>
            <a:pPr defTabSz="457200"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endParaRPr lang="en-US" sz="1600" kern="0" dirty="0">
              <a:latin typeface="Cambria" pitchFamily="18" charset="0"/>
            </a:endParaRPr>
          </a:p>
          <a:p>
            <a:pPr marL="274320" indent="-274320" defTabSz="45720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1600" dirty="0" err="1">
                <a:latin typeface="Cambria" pitchFamily="18" charset="0"/>
              </a:rPr>
              <a:t>Radiosity</a:t>
            </a:r>
            <a:r>
              <a:rPr lang="en-US" sz="1600" dirty="0">
                <a:latin typeface="Cambria" pitchFamily="18" charset="0"/>
              </a:rPr>
              <a:t> computes the integral by </a:t>
            </a:r>
            <a:r>
              <a:rPr lang="en-US" sz="1600" dirty="0" err="1">
                <a:latin typeface="Cambria" pitchFamily="18" charset="0"/>
              </a:rPr>
              <a:t>discretizing</a:t>
            </a:r>
            <a:r>
              <a:rPr lang="en-US" sz="1600" dirty="0">
                <a:latin typeface="Cambria" pitchFamily="18" charset="0"/>
              </a:rPr>
              <a:t> the domain and then computing an iterative sum</a:t>
            </a:r>
          </a:p>
          <a:p>
            <a:pPr marL="274320" indent="-274320" defTabSz="45720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1600" dirty="0" smtClean="0">
                <a:latin typeface="Cambria" pitchFamily="18" charset="0"/>
              </a:rPr>
              <a:t>Monte Carlo integration </a:t>
            </a:r>
            <a:r>
              <a:rPr lang="en-US" sz="1600" dirty="0">
                <a:latin typeface="Cambria" pitchFamily="18" charset="0"/>
              </a:rPr>
              <a:t>computes the integral by evaluating the function at a finite number of samples and averaging </a:t>
            </a:r>
            <a:r>
              <a:rPr lang="en-US" sz="1600" dirty="0" smtClean="0">
                <a:latin typeface="Cambria" pitchFamily="18" charset="0"/>
              </a:rPr>
              <a:t>the results.</a:t>
            </a:r>
            <a:endParaRPr lang="en-US" sz="1600" kern="0" dirty="0">
              <a:latin typeface="Cambria" pitchFamily="18" charset="0"/>
            </a:endParaRPr>
          </a:p>
          <a:p>
            <a:pPr marL="274320" indent="-274320" defTabSz="45720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1600" dirty="0">
                <a:latin typeface="Cambria" pitchFamily="18" charset="0"/>
              </a:rPr>
              <a:t>Variance of estimates will be high if function has high variance </a:t>
            </a:r>
            <a:r>
              <a:rPr lang="en-US" sz="1600" dirty="0" smtClean="0">
                <a:latin typeface="Cambria" pitchFamily="18" charset="0"/>
              </a:rPr>
              <a:t>(unfortunately </a:t>
            </a:r>
            <a:r>
              <a:rPr lang="en-US" sz="1600" dirty="0">
                <a:latin typeface="Cambria" pitchFamily="18" charset="0"/>
              </a:rPr>
              <a:t>true for most </a:t>
            </a:r>
            <a:r>
              <a:rPr lang="en-US" sz="1600" dirty="0" smtClean="0">
                <a:latin typeface="Cambria" pitchFamily="18" charset="0"/>
              </a:rPr>
              <a:t>realis</a:t>
            </a:r>
            <a:r>
              <a:rPr lang="en-US" sz="1600" dirty="0">
                <a:latin typeface="Cambria" pitchFamily="18" charset="0"/>
              </a:rPr>
              <a:t>t</a:t>
            </a:r>
            <a:r>
              <a:rPr lang="en-US" sz="1600" dirty="0" smtClean="0">
                <a:latin typeface="Cambria" pitchFamily="18" charset="0"/>
              </a:rPr>
              <a:t>ic scenes)</a:t>
            </a:r>
            <a:endParaRPr lang="en-US" sz="1600" dirty="0">
              <a:latin typeface="Cambria" pitchFamily="18" charset="0"/>
            </a:endParaRPr>
          </a:p>
          <a:p>
            <a:pPr marL="731520" lvl="4" indent="-274320" defTabSz="45720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1600" dirty="0" smtClean="0">
                <a:latin typeface="Cambria" pitchFamily="18" charset="0"/>
              </a:rPr>
              <a:t>Specular </a:t>
            </a:r>
            <a:r>
              <a:rPr lang="en-US" sz="1600" dirty="0">
                <a:latin typeface="Cambria" pitchFamily="18" charset="0"/>
              </a:rPr>
              <a:t>spike in BRDF</a:t>
            </a:r>
          </a:p>
          <a:p>
            <a:pPr marL="731520" lvl="4" indent="-274320" defTabSz="45720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1600" dirty="0">
                <a:latin typeface="Cambria" pitchFamily="18" charset="0"/>
              </a:rPr>
              <a:t>Visibility term is a step function</a:t>
            </a:r>
          </a:p>
          <a:p>
            <a:pPr marL="274320" indent="-274320" defTabSz="45720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1600" dirty="0">
                <a:latin typeface="Cambria" pitchFamily="18" charset="0"/>
              </a:rPr>
              <a:t>Samples are taken by performing ray-casting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400800" y="819150"/>
            <a:ext cx="2372783" cy="485775"/>
            <a:chOff x="988764" y="6400802"/>
            <a:chExt cx="1779489" cy="864293"/>
          </a:xfrm>
        </p:grpSpPr>
        <p:cxnSp>
          <p:nvCxnSpPr>
            <p:cNvPr id="20" name="Straight Connector 19"/>
            <p:cNvCxnSpPr/>
            <p:nvPr/>
          </p:nvCxnSpPr>
          <p:spPr>
            <a:xfrm rot="5400000">
              <a:off x="574883" y="6814683"/>
              <a:ext cx="840461" cy="126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990351" y="7255562"/>
              <a:ext cx="1777902" cy="95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 flipV="1">
            <a:off x="6551082" y="924521"/>
            <a:ext cx="2120900" cy="175915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568016" y="1065610"/>
            <a:ext cx="2120900" cy="232172"/>
          </a:xfrm>
          <a:prstGeom prst="rect">
            <a:avLst/>
          </a:prstGeom>
          <a:solidFill>
            <a:srgbClr val="A500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6784860" y="1188229"/>
            <a:ext cx="233065" cy="211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8347108" y="1106257"/>
            <a:ext cx="366117" cy="16933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555316" y="939701"/>
            <a:ext cx="2120900" cy="365225"/>
          </a:xfrm>
          <a:prstGeom prst="rect">
            <a:avLst/>
          </a:prstGeom>
          <a:solidFill>
            <a:srgbClr val="A500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432548" y="2137707"/>
            <a:ext cx="2415117" cy="481310"/>
            <a:chOff x="988764" y="6400802"/>
            <a:chExt cx="1812579" cy="856748"/>
          </a:xfrm>
        </p:grpSpPr>
        <p:cxnSp>
          <p:nvCxnSpPr>
            <p:cNvPr id="40" name="Straight Connector 39"/>
            <p:cNvCxnSpPr/>
            <p:nvPr/>
          </p:nvCxnSpPr>
          <p:spPr>
            <a:xfrm rot="5400000">
              <a:off x="575487" y="6814079"/>
              <a:ext cx="839263" cy="12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0800000">
              <a:off x="990353" y="7255960"/>
              <a:ext cx="1810990" cy="1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41"/>
          <p:cNvSpPr/>
          <p:nvPr/>
        </p:nvSpPr>
        <p:spPr>
          <a:xfrm>
            <a:off x="6512982" y="2120740"/>
            <a:ext cx="2137833" cy="445592"/>
          </a:xfrm>
          <a:custGeom>
            <a:avLst/>
            <a:gdLst>
              <a:gd name="connsiteX0" fmla="*/ 0 w 1603331"/>
              <a:gd name="connsiteY0" fmla="*/ 778702 h 791228"/>
              <a:gd name="connsiteX1" fmla="*/ 501041 w 1603331"/>
              <a:gd name="connsiteY1" fmla="*/ 2088 h 791228"/>
              <a:gd name="connsiteX2" fmla="*/ 1603331 w 1603331"/>
              <a:gd name="connsiteY2" fmla="*/ 791228 h 791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3331" h="791228">
                <a:moveTo>
                  <a:pt x="0" y="778702"/>
                </a:moveTo>
                <a:cubicBezTo>
                  <a:pt x="116909" y="389351"/>
                  <a:pt x="233819" y="0"/>
                  <a:pt x="501041" y="2088"/>
                </a:cubicBezTo>
                <a:cubicBezTo>
                  <a:pt x="768263" y="4176"/>
                  <a:pt x="1427967" y="668055"/>
                  <a:pt x="1603331" y="791228"/>
                </a:cubicBez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6442074" y="3544416"/>
            <a:ext cx="2372783" cy="485775"/>
            <a:chOff x="988764" y="6400802"/>
            <a:chExt cx="1779489" cy="864293"/>
          </a:xfrm>
        </p:grpSpPr>
        <p:cxnSp>
          <p:nvCxnSpPr>
            <p:cNvPr id="44" name="Straight Connector 43"/>
            <p:cNvCxnSpPr/>
            <p:nvPr/>
          </p:nvCxnSpPr>
          <p:spPr>
            <a:xfrm rot="5400000">
              <a:off x="574883" y="6814683"/>
              <a:ext cx="840461" cy="126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0800000">
              <a:off x="990351" y="7255562"/>
              <a:ext cx="1777902" cy="95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reeform 45"/>
          <p:cNvSpPr/>
          <p:nvPr/>
        </p:nvSpPr>
        <p:spPr>
          <a:xfrm>
            <a:off x="6454774" y="3404221"/>
            <a:ext cx="2305049" cy="595610"/>
          </a:xfrm>
          <a:custGeom>
            <a:avLst/>
            <a:gdLst>
              <a:gd name="connsiteX0" fmla="*/ 0 w 1728592"/>
              <a:gd name="connsiteY0" fmla="*/ 1058104 h 1058104"/>
              <a:gd name="connsiteX1" fmla="*/ 100208 w 1728592"/>
              <a:gd name="connsiteY1" fmla="*/ 1033052 h 1058104"/>
              <a:gd name="connsiteX2" fmla="*/ 187891 w 1728592"/>
              <a:gd name="connsiteY2" fmla="*/ 1020526 h 1058104"/>
              <a:gd name="connsiteX3" fmla="*/ 237995 w 1728592"/>
              <a:gd name="connsiteY3" fmla="*/ 995474 h 1058104"/>
              <a:gd name="connsiteX4" fmla="*/ 313151 w 1728592"/>
              <a:gd name="connsiteY4" fmla="*/ 982948 h 1058104"/>
              <a:gd name="connsiteX5" fmla="*/ 350729 w 1728592"/>
              <a:gd name="connsiteY5" fmla="*/ 970422 h 1058104"/>
              <a:gd name="connsiteX6" fmla="*/ 450937 w 1728592"/>
              <a:gd name="connsiteY6" fmla="*/ 957896 h 1058104"/>
              <a:gd name="connsiteX7" fmla="*/ 538619 w 1728592"/>
              <a:gd name="connsiteY7" fmla="*/ 932844 h 1058104"/>
              <a:gd name="connsiteX8" fmla="*/ 576198 w 1728592"/>
              <a:gd name="connsiteY8" fmla="*/ 907792 h 1058104"/>
              <a:gd name="connsiteX9" fmla="*/ 688932 w 1728592"/>
              <a:gd name="connsiteY9" fmla="*/ 832636 h 1058104"/>
              <a:gd name="connsiteX10" fmla="*/ 739036 w 1728592"/>
              <a:gd name="connsiteY10" fmla="*/ 757480 h 1058104"/>
              <a:gd name="connsiteX11" fmla="*/ 764088 w 1728592"/>
              <a:gd name="connsiteY11" fmla="*/ 657271 h 1058104"/>
              <a:gd name="connsiteX12" fmla="*/ 814192 w 1728592"/>
              <a:gd name="connsiteY12" fmla="*/ 519485 h 1058104"/>
              <a:gd name="connsiteX13" fmla="*/ 851770 w 1728592"/>
              <a:gd name="connsiteY13" fmla="*/ 394225 h 1058104"/>
              <a:gd name="connsiteX14" fmla="*/ 864296 w 1728592"/>
              <a:gd name="connsiteY14" fmla="*/ 344121 h 1058104"/>
              <a:gd name="connsiteX15" fmla="*/ 876822 w 1728592"/>
              <a:gd name="connsiteY15" fmla="*/ 306543 h 1058104"/>
              <a:gd name="connsiteX16" fmla="*/ 889348 w 1728592"/>
              <a:gd name="connsiteY16" fmla="*/ 18444 h 1058104"/>
              <a:gd name="connsiteX17" fmla="*/ 914400 w 1728592"/>
              <a:gd name="connsiteY17" fmla="*/ 68548 h 1058104"/>
              <a:gd name="connsiteX18" fmla="*/ 926926 w 1728592"/>
              <a:gd name="connsiteY18" fmla="*/ 218860 h 1058104"/>
              <a:gd name="connsiteX19" fmla="*/ 939452 w 1728592"/>
              <a:gd name="connsiteY19" fmla="*/ 594641 h 1058104"/>
              <a:gd name="connsiteX20" fmla="*/ 964504 w 1728592"/>
              <a:gd name="connsiteY20" fmla="*/ 682323 h 1058104"/>
              <a:gd name="connsiteX21" fmla="*/ 1002082 w 1728592"/>
              <a:gd name="connsiteY21" fmla="*/ 807584 h 1058104"/>
              <a:gd name="connsiteX22" fmla="*/ 1052187 w 1728592"/>
              <a:gd name="connsiteY22" fmla="*/ 857688 h 1058104"/>
              <a:gd name="connsiteX23" fmla="*/ 1089765 w 1728592"/>
              <a:gd name="connsiteY23" fmla="*/ 870214 h 1058104"/>
              <a:gd name="connsiteX24" fmla="*/ 1127343 w 1728592"/>
              <a:gd name="connsiteY24" fmla="*/ 895266 h 1058104"/>
              <a:gd name="connsiteX25" fmla="*/ 1215025 w 1728592"/>
              <a:gd name="connsiteY25" fmla="*/ 920318 h 1058104"/>
              <a:gd name="connsiteX26" fmla="*/ 1302707 w 1728592"/>
              <a:gd name="connsiteY26" fmla="*/ 957896 h 1058104"/>
              <a:gd name="connsiteX27" fmla="*/ 1427967 w 1728592"/>
              <a:gd name="connsiteY27" fmla="*/ 970422 h 1058104"/>
              <a:gd name="connsiteX28" fmla="*/ 1540702 w 1728592"/>
              <a:gd name="connsiteY28" fmla="*/ 982948 h 1058104"/>
              <a:gd name="connsiteX29" fmla="*/ 1728592 w 1728592"/>
              <a:gd name="connsiteY29" fmla="*/ 970422 h 105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28592" h="1058104">
                <a:moveTo>
                  <a:pt x="0" y="1058104"/>
                </a:moveTo>
                <a:cubicBezTo>
                  <a:pt x="33403" y="1049753"/>
                  <a:pt x="66446" y="1039804"/>
                  <a:pt x="100208" y="1033052"/>
                </a:cubicBezTo>
                <a:cubicBezTo>
                  <a:pt x="129159" y="1027262"/>
                  <a:pt x="159407" y="1028294"/>
                  <a:pt x="187891" y="1020526"/>
                </a:cubicBezTo>
                <a:cubicBezTo>
                  <a:pt x="205906" y="1015613"/>
                  <a:pt x="220110" y="1000840"/>
                  <a:pt x="237995" y="995474"/>
                </a:cubicBezTo>
                <a:cubicBezTo>
                  <a:pt x="262321" y="988176"/>
                  <a:pt x="288358" y="988458"/>
                  <a:pt x="313151" y="982948"/>
                </a:cubicBezTo>
                <a:cubicBezTo>
                  <a:pt x="326040" y="980084"/>
                  <a:pt x="337738" y="972784"/>
                  <a:pt x="350729" y="970422"/>
                </a:cubicBezTo>
                <a:cubicBezTo>
                  <a:pt x="383849" y="964400"/>
                  <a:pt x="417534" y="962071"/>
                  <a:pt x="450937" y="957896"/>
                </a:cubicBezTo>
                <a:cubicBezTo>
                  <a:pt x="480164" y="949545"/>
                  <a:pt x="510396" y="944133"/>
                  <a:pt x="538619" y="932844"/>
                </a:cubicBezTo>
                <a:cubicBezTo>
                  <a:pt x="552597" y="927253"/>
                  <a:pt x="563127" y="915261"/>
                  <a:pt x="576198" y="907792"/>
                </a:cubicBezTo>
                <a:cubicBezTo>
                  <a:pt x="628923" y="877664"/>
                  <a:pt x="642206" y="884554"/>
                  <a:pt x="688932" y="832636"/>
                </a:cubicBezTo>
                <a:cubicBezTo>
                  <a:pt x="709074" y="810256"/>
                  <a:pt x="739036" y="757480"/>
                  <a:pt x="739036" y="757480"/>
                </a:cubicBezTo>
                <a:cubicBezTo>
                  <a:pt x="747387" y="724077"/>
                  <a:pt x="751301" y="689239"/>
                  <a:pt x="764088" y="657271"/>
                </a:cubicBezTo>
                <a:cubicBezTo>
                  <a:pt x="777039" y="624893"/>
                  <a:pt x="807760" y="551647"/>
                  <a:pt x="814192" y="519485"/>
                </a:cubicBezTo>
                <a:cubicBezTo>
                  <a:pt x="838930" y="395797"/>
                  <a:pt x="810571" y="517821"/>
                  <a:pt x="851770" y="394225"/>
                </a:cubicBezTo>
                <a:cubicBezTo>
                  <a:pt x="857214" y="377893"/>
                  <a:pt x="859567" y="360674"/>
                  <a:pt x="864296" y="344121"/>
                </a:cubicBezTo>
                <a:cubicBezTo>
                  <a:pt x="867923" y="331425"/>
                  <a:pt x="872647" y="319069"/>
                  <a:pt x="876822" y="306543"/>
                </a:cubicBezTo>
                <a:cubicBezTo>
                  <a:pt x="880997" y="210510"/>
                  <a:pt x="874356" y="113391"/>
                  <a:pt x="889348" y="18444"/>
                </a:cubicBezTo>
                <a:cubicBezTo>
                  <a:pt x="892260" y="0"/>
                  <a:pt x="910959" y="50195"/>
                  <a:pt x="914400" y="68548"/>
                </a:cubicBezTo>
                <a:cubicBezTo>
                  <a:pt x="923666" y="117965"/>
                  <a:pt x="922751" y="168756"/>
                  <a:pt x="926926" y="218860"/>
                </a:cubicBezTo>
                <a:cubicBezTo>
                  <a:pt x="931101" y="344120"/>
                  <a:pt x="932092" y="469527"/>
                  <a:pt x="939452" y="594641"/>
                </a:cubicBezTo>
                <a:cubicBezTo>
                  <a:pt x="940902" y="619297"/>
                  <a:pt x="957485" y="657755"/>
                  <a:pt x="964504" y="682323"/>
                </a:cubicBezTo>
                <a:cubicBezTo>
                  <a:pt x="971316" y="706165"/>
                  <a:pt x="990175" y="795677"/>
                  <a:pt x="1002082" y="807584"/>
                </a:cubicBezTo>
                <a:cubicBezTo>
                  <a:pt x="1018784" y="824285"/>
                  <a:pt x="1032967" y="843960"/>
                  <a:pt x="1052187" y="857688"/>
                </a:cubicBezTo>
                <a:cubicBezTo>
                  <a:pt x="1062931" y="865362"/>
                  <a:pt x="1077955" y="864309"/>
                  <a:pt x="1089765" y="870214"/>
                </a:cubicBezTo>
                <a:cubicBezTo>
                  <a:pt x="1103230" y="876947"/>
                  <a:pt x="1113365" y="889675"/>
                  <a:pt x="1127343" y="895266"/>
                </a:cubicBezTo>
                <a:cubicBezTo>
                  <a:pt x="1155566" y="906555"/>
                  <a:pt x="1186458" y="909930"/>
                  <a:pt x="1215025" y="920318"/>
                </a:cubicBezTo>
                <a:cubicBezTo>
                  <a:pt x="1250282" y="933139"/>
                  <a:pt x="1266264" y="952289"/>
                  <a:pt x="1302707" y="957896"/>
                </a:cubicBezTo>
                <a:cubicBezTo>
                  <a:pt x="1344181" y="964277"/>
                  <a:pt x="1386236" y="966029"/>
                  <a:pt x="1427967" y="970422"/>
                </a:cubicBezTo>
                <a:lnTo>
                  <a:pt x="1540702" y="982948"/>
                </a:lnTo>
                <a:cubicBezTo>
                  <a:pt x="1720231" y="970125"/>
                  <a:pt x="1657462" y="970422"/>
                  <a:pt x="1728592" y="970422"/>
                </a:cubicBez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434665" y="2474357"/>
            <a:ext cx="2120900" cy="141982"/>
          </a:xfrm>
          <a:prstGeom prst="rect">
            <a:avLst/>
          </a:prstGeom>
          <a:solidFill>
            <a:srgbClr val="A500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rot="16200000" flipH="1">
            <a:off x="8388448" y="2555287"/>
            <a:ext cx="126802" cy="4233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16"/>
          </p:cNvCxnSpPr>
          <p:nvPr/>
        </p:nvCxnSpPr>
        <p:spPr>
          <a:xfrm>
            <a:off x="7640107" y="3414935"/>
            <a:ext cx="48683" cy="622400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463240" y="3413150"/>
            <a:ext cx="2298700" cy="609005"/>
          </a:xfrm>
          <a:prstGeom prst="rect">
            <a:avLst/>
          </a:prstGeom>
          <a:solidFill>
            <a:srgbClr val="A500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97290" name="Object 10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41814338"/>
              </p:ext>
            </p:extLst>
          </p:nvPr>
        </p:nvGraphicFramePr>
        <p:xfrm>
          <a:off x="851210" y="1291531"/>
          <a:ext cx="4774579" cy="60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9" name="Equation" r:id="rId4" imgW="3784600" imgH="508000" progId="Equation.3">
                  <p:embed/>
                </p:oleObj>
              </mc:Choice>
              <mc:Fallback>
                <p:oleObj name="Equation" r:id="rId4" imgW="3784600" imgH="508000" progId="Equation.3">
                  <p:embed/>
                  <p:pic>
                    <p:nvPicPr>
                      <p:cNvPr id="0" name="Picture 5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210" y="1291531"/>
                        <a:ext cx="4774579" cy="6009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5" name="TextBox 25"/>
          <p:cNvSpPr txBox="1">
            <a:spLocks noChangeArrowheads="1"/>
          </p:cNvSpPr>
          <p:nvPr/>
        </p:nvSpPr>
        <p:spPr bwMode="auto">
          <a:xfrm>
            <a:off x="7228414" y="1311757"/>
            <a:ext cx="9207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9476" name="TextBox 26"/>
          <p:cNvSpPr txBox="1">
            <a:spLocks noChangeArrowheads="1"/>
          </p:cNvSpPr>
          <p:nvPr/>
        </p:nvSpPr>
        <p:spPr bwMode="auto">
          <a:xfrm>
            <a:off x="7260165" y="2640092"/>
            <a:ext cx="8572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Fair</a:t>
            </a:r>
          </a:p>
        </p:txBody>
      </p:sp>
      <p:sp>
        <p:nvSpPr>
          <p:cNvPr id="19477" name="TextBox 27"/>
          <p:cNvSpPr txBox="1">
            <a:spLocks noChangeArrowheads="1"/>
          </p:cNvSpPr>
          <p:nvPr/>
        </p:nvSpPr>
        <p:spPr bwMode="auto">
          <a:xfrm>
            <a:off x="7260165" y="4021366"/>
            <a:ext cx="9186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Poor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</a:t>
            </a:r>
            <a:r>
              <a:rPr lang="en-US" dirty="0" smtClean="0"/>
              <a:t>Integration (1/2)</a:t>
            </a:r>
            <a:endParaRPr lang="en-US" dirty="0"/>
          </a:p>
        </p:txBody>
      </p:sp>
      <p:sp>
        <p:nvSpPr>
          <p:cNvPr id="3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43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415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7" grpId="0" animBg="1"/>
      <p:bldP spid="42" grpId="0" animBg="1"/>
      <p:bldP spid="46" grpId="0" animBg="1"/>
      <p:bldP spid="47" grpId="0" animBg="1"/>
      <p:bldP spid="65" grpId="0" animBg="1"/>
      <p:bldP spid="19475" grpId="0"/>
      <p:bldP spid="19476" grpId="0"/>
      <p:bldP spid="194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 world-intersection point, compute illumination by</a:t>
            </a:r>
          </a:p>
          <a:p>
            <a:pPr lvl="1"/>
            <a:r>
              <a:rPr lang="en-US" dirty="0" smtClean="0"/>
              <a:t>First construct a hemisphere centered at </a:t>
            </a:r>
            <a:r>
              <a:rPr lang="en-US" i="1" dirty="0" smtClean="0"/>
              <a:t>i</a:t>
            </a:r>
          </a:p>
          <a:p>
            <a:pPr lvl="1"/>
            <a:r>
              <a:rPr lang="en-US" dirty="0" smtClean="0"/>
              <a:t>Then, shoot ray towards luminaires to capture direct illumination</a:t>
            </a:r>
          </a:p>
          <a:p>
            <a:pPr lvl="1"/>
            <a:r>
              <a:rPr lang="en-US" dirty="0" smtClean="0"/>
              <a:t>Finally, shoot rays through random points on the surface of the hemisphere and for rays that hit objects, evaluate the BRDF and add it to the direct illumination</a:t>
            </a:r>
          </a:p>
          <a:p>
            <a:pPr lvl="2"/>
            <a:r>
              <a:rPr lang="en-US" dirty="0" smtClean="0"/>
              <a:t>Captures indirect illumination</a:t>
            </a:r>
          </a:p>
          <a:p>
            <a:pPr lvl="1"/>
            <a:r>
              <a:rPr lang="en-US" dirty="0" smtClean="0"/>
              <a:t>Does this simple approach produce good results?</a:t>
            </a:r>
          </a:p>
          <a:p>
            <a:pPr lvl="2"/>
            <a:r>
              <a:rPr lang="en-US" dirty="0" smtClean="0"/>
              <a:t>only if you are really patient: </a:t>
            </a:r>
            <a:r>
              <a:rPr lang="en-US" dirty="0" err="1" smtClean="0"/>
              <a:t>Nong’s</a:t>
            </a:r>
            <a:r>
              <a:rPr lang="en-US" dirty="0" smtClean="0"/>
              <a:t> first attempt was a 30 min extension to standard ray tracing</a:t>
            </a:r>
          </a:p>
          <a:p>
            <a:pPr lvl="2"/>
            <a:r>
              <a:rPr lang="en-US" dirty="0" smtClean="0"/>
              <a:t>variance from the sampled estimates manifests as noise in the resulting image</a:t>
            </a:r>
          </a:p>
          <a:p>
            <a:pPr lvl="2"/>
            <a:r>
              <a:rPr lang="en-US" dirty="0" smtClean="0"/>
              <a:t>we can reduce the variance by taking more samples (~1000 rays is not uncommon for complicated scenes)</a:t>
            </a:r>
          </a:p>
          <a:p>
            <a:r>
              <a:rPr lang="en-US" dirty="0" smtClean="0"/>
              <a:t>Clever rendering algorithms find ways to reduce variance using spatial coherence and effective caching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Monte Carlo </a:t>
            </a:r>
            <a:r>
              <a:rPr lang="en-US" dirty="0" smtClean="0"/>
              <a:t>Sampling (</a:t>
            </a:r>
            <a:r>
              <a:rPr lang="en-US" dirty="0"/>
              <a:t>2/2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44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34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85850"/>
            <a:ext cx="3505200" cy="3600450"/>
          </a:xfrm>
        </p:spPr>
        <p:txBody>
          <a:bodyPr>
            <a:normAutofit/>
          </a:bodyPr>
          <a:lstStyle/>
          <a:p>
            <a:r>
              <a:rPr lang="en-US" b="1" dirty="0" smtClean="0"/>
              <a:t>Caustics</a:t>
            </a:r>
            <a:r>
              <a:rPr lang="en-US" b="1" dirty="0"/>
              <a:t>:</a:t>
            </a:r>
            <a:r>
              <a:rPr lang="en-US" dirty="0" smtClean="0"/>
              <a:t> effect achieved when light is concentrated in an area due to reflection/ refraction (often seen at bottom of swimming pools)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Photon </a:t>
            </a:r>
            <a:r>
              <a:rPr lang="en-US" dirty="0" smtClean="0"/>
              <a:t>Mapping</a:t>
            </a:r>
            <a:endParaRPr lang="en-US" dirty="0"/>
          </a:p>
        </p:txBody>
      </p:sp>
      <p:pic>
        <p:nvPicPr>
          <p:cNvPr id="44035" name="Picture 4" descr="photon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961312"/>
            <a:ext cx="4141904" cy="3105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5543326" y="1714382"/>
            <a:ext cx="24934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Diffuse Color Bleeding!</a:t>
            </a:r>
          </a:p>
        </p:txBody>
      </p:sp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4419600" y="3723501"/>
            <a:ext cx="32312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Specular Reflection/Refraction!</a:t>
            </a:r>
          </a:p>
        </p:txBody>
      </p:sp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7400287" y="2313267"/>
            <a:ext cx="12047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Caustics</a:t>
            </a:r>
            <a:r>
              <a:rPr lang="en-US" sz="1400" dirty="0"/>
              <a:t>!</a:t>
            </a:r>
          </a:p>
        </p:txBody>
      </p:sp>
      <p:sp>
        <p:nvSpPr>
          <p:cNvPr id="103433" name="Line 9"/>
          <p:cNvSpPr>
            <a:spLocks noChangeShapeType="1"/>
          </p:cNvSpPr>
          <p:nvPr/>
        </p:nvSpPr>
        <p:spPr bwMode="auto">
          <a:xfrm flipH="1" flipV="1">
            <a:off x="5105400" y="1257299"/>
            <a:ext cx="874288" cy="4570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3434" name="Line 10"/>
          <p:cNvSpPr>
            <a:spLocks noChangeShapeType="1"/>
          </p:cNvSpPr>
          <p:nvPr/>
        </p:nvSpPr>
        <p:spPr bwMode="auto">
          <a:xfrm flipV="1">
            <a:off x="7400288" y="1257300"/>
            <a:ext cx="524511" cy="4570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3435" name="Line 11"/>
          <p:cNvSpPr>
            <a:spLocks noChangeShapeType="1"/>
          </p:cNvSpPr>
          <p:nvPr/>
        </p:nvSpPr>
        <p:spPr bwMode="auto">
          <a:xfrm flipH="1" flipV="1">
            <a:off x="5709484" y="3179743"/>
            <a:ext cx="270204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3436" name="Line 12"/>
          <p:cNvSpPr>
            <a:spLocks noChangeShapeType="1"/>
          </p:cNvSpPr>
          <p:nvPr/>
        </p:nvSpPr>
        <p:spPr bwMode="auto">
          <a:xfrm flipV="1">
            <a:off x="6854844" y="3320833"/>
            <a:ext cx="293708" cy="3822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3437" name="Line 13"/>
          <p:cNvSpPr>
            <a:spLocks noChangeShapeType="1"/>
          </p:cNvSpPr>
          <p:nvPr/>
        </p:nvSpPr>
        <p:spPr bwMode="auto">
          <a:xfrm>
            <a:off x="8161668" y="2598181"/>
            <a:ext cx="130775" cy="7756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3438" name="Line 14"/>
          <p:cNvSpPr>
            <a:spLocks noChangeShapeType="1"/>
          </p:cNvSpPr>
          <p:nvPr/>
        </p:nvSpPr>
        <p:spPr bwMode="auto">
          <a:xfrm flipH="1">
            <a:off x="7692385" y="2598181"/>
            <a:ext cx="232413" cy="108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4046" name="Text Box 15"/>
          <p:cNvSpPr txBox="1">
            <a:spLocks noChangeArrowheads="1"/>
          </p:cNvSpPr>
          <p:nvPr/>
        </p:nvSpPr>
        <p:spPr bwMode="auto">
          <a:xfrm>
            <a:off x="6476682" y="4131798"/>
            <a:ext cx="21339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/>
              <a:t>Image credit: Alex Rice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421617" y="2228850"/>
            <a:ext cx="15832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Soft Shadows</a:t>
            </a: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 flipH="1">
            <a:off x="5440437" y="2514185"/>
            <a:ext cx="205778" cy="8259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45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707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30" grpId="0"/>
      <p:bldP spid="103431" grpId="0"/>
      <p:bldP spid="103432" grpId="0"/>
      <p:bldP spid="103433" grpId="0" animBg="1"/>
      <p:bldP spid="103434" grpId="0" animBg="1"/>
      <p:bldP spid="103435" grpId="0" animBg="1"/>
      <p:bldP spid="103436" grpId="0" animBg="1"/>
      <p:bldP spid="103437" grpId="0" animBg="1"/>
      <p:bldP spid="103438" grpId="0" animBg="1"/>
      <p:bldP spid="15" grpId="0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1800" dirty="0" smtClean="0"/>
              <a:t>Algorithm developed by </a:t>
            </a:r>
            <a:r>
              <a:rPr lang="en-US" sz="1800" dirty="0" err="1" smtClean="0"/>
              <a:t>Henrik</a:t>
            </a:r>
            <a:r>
              <a:rPr lang="en-US" sz="1800" dirty="0" smtClean="0"/>
              <a:t> </a:t>
            </a:r>
            <a:r>
              <a:rPr lang="en-US" sz="1800" dirty="0" err="1" smtClean="0"/>
              <a:t>Wann</a:t>
            </a:r>
            <a:r>
              <a:rPr lang="en-US" sz="1800" dirty="0" smtClean="0"/>
              <a:t> Jensen</a:t>
            </a:r>
            <a:r>
              <a:rPr lang="en-US" sz="1800" baseline="30000" dirty="0" smtClean="0"/>
              <a:t>1</a:t>
            </a:r>
          </a:p>
          <a:p>
            <a:pPr eaLnBrk="1" hangingPunct="1"/>
            <a:r>
              <a:rPr lang="en-US" sz="1800" dirty="0" smtClean="0"/>
              <a:t>Two-pass rendering technique combining forward- and back-mapping concepts</a:t>
            </a:r>
          </a:p>
          <a:p>
            <a:pPr eaLnBrk="1" hangingPunct="1"/>
            <a:r>
              <a:rPr lang="en-US" sz="1800" dirty="0" smtClean="0"/>
              <a:t>Assume that indirect illumination is fairly smooth over small regions and a density estimate of how bright the region is will be good enough</a:t>
            </a:r>
            <a:endParaRPr lang="en-US" sz="1700" dirty="0" smtClean="0"/>
          </a:p>
          <a:p>
            <a:pPr eaLnBrk="1" hangingPunct="1"/>
            <a:r>
              <a:rPr lang="en-US" sz="1800" dirty="0" smtClean="0"/>
              <a:t>Basic idea: Forward map, then back map</a:t>
            </a:r>
          </a:p>
          <a:p>
            <a:pPr lvl="1" eaLnBrk="1" hangingPunct="1"/>
            <a:r>
              <a:rPr lang="en-US" sz="1700" dirty="0" smtClean="0"/>
              <a:t>Forward map: shoot rays from light sources in random directions</a:t>
            </a:r>
          </a:p>
          <a:p>
            <a:pPr lvl="1" eaLnBrk="1" hangingPunct="1"/>
            <a:r>
              <a:rPr lang="en-US" sz="1700" dirty="0" smtClean="0"/>
              <a:t>When a ray hits a point, compute the incoming light energy and store it. Call the energy packet a “photon” and the data structure used to store it a “photon map”</a:t>
            </a:r>
          </a:p>
          <a:p>
            <a:pPr lvl="2"/>
            <a:r>
              <a:rPr lang="en-US" sz="1500" dirty="0" smtClean="0"/>
              <a:t>Use a spatial acceleration data structure (like a </a:t>
            </a:r>
            <a:r>
              <a:rPr lang="en-US" sz="1500" dirty="0" err="1" smtClean="0"/>
              <a:t>kd</a:t>
            </a:r>
            <a:r>
              <a:rPr lang="en-US" sz="1500" dirty="0" smtClean="0"/>
              <a:t>-tree) as the photon map</a:t>
            </a:r>
            <a:endParaRPr lang="en-US" sz="1600" dirty="0" smtClean="0"/>
          </a:p>
          <a:p>
            <a:pPr lvl="1" eaLnBrk="1" hangingPunct="1"/>
            <a:r>
              <a:rPr lang="en-US" sz="1700" dirty="0" smtClean="0"/>
              <a:t>Back map: once all photons are collected, </a:t>
            </a:r>
            <a:r>
              <a:rPr lang="en-US" sz="1700" dirty="0" err="1" smtClean="0"/>
              <a:t>raytrace</a:t>
            </a:r>
            <a:r>
              <a:rPr lang="en-US" sz="1700" dirty="0" smtClean="0"/>
              <a:t> scene and use nearby photons to compute indirect illumination</a:t>
            </a:r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Photon </a:t>
            </a:r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06401" y="4435376"/>
            <a:ext cx="45512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 </a:t>
            </a:r>
            <a:r>
              <a:rPr lang="en-US" i="1">
                <a:hlinkClick r:id="rId3" tooltip="http://graphics.ucsd.edu/~henrik/papers/book/"/>
              </a:rPr>
              <a:t>Realistic Image Synthesis Using Photon Mapping</a:t>
            </a:r>
            <a:r>
              <a:rPr lang="en-US"/>
              <a:t>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46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230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Since photons are shot randomly into the scene, some areas may be under-represented.</a:t>
            </a:r>
          </a:p>
          <a:p>
            <a:pPr lvl="1"/>
            <a:r>
              <a:rPr lang="en-US" dirty="0" smtClean="0"/>
              <a:t>Especially noticeable with caustics</a:t>
            </a:r>
            <a:endParaRPr lang="en-US" sz="2000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Split photon map into a “diffuse” photon map and a “caustic” photon map.  Caustic map receives photons that passed through an object during its journey; diffuse map receives everything else.</a:t>
            </a:r>
          </a:p>
          <a:p>
            <a:pPr lvl="1"/>
            <a:r>
              <a:rPr lang="en-US" dirty="0" smtClean="0"/>
              <a:t>Each map has a minimum photon count to guarantee many caustic photons are collected.</a:t>
            </a:r>
          </a:p>
          <a:p>
            <a:pPr lvl="1"/>
            <a:r>
              <a:rPr lang="en-US" dirty="0" smtClean="0"/>
              <a:t>Both maps are sampled during the rendering pass.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Photon </a:t>
            </a:r>
            <a:r>
              <a:rPr lang="en-US" dirty="0" smtClean="0"/>
              <a:t>Mapping Considerations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47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3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1800" dirty="0" smtClean="0"/>
              <a:t>A rendering algorithm is </a:t>
            </a:r>
            <a:r>
              <a:rPr lang="en-US" sz="1800" i="1" dirty="0" smtClean="0"/>
              <a:t>unbiased</a:t>
            </a:r>
            <a:r>
              <a:rPr lang="en-US" sz="1800" dirty="0" smtClean="0"/>
              <a:t> if averaging infinitely many passes of the algorithm computes the solution to the </a:t>
            </a:r>
            <a:r>
              <a:rPr lang="en-US" sz="1800" dirty="0" err="1" smtClean="0"/>
              <a:t>Kajiya</a:t>
            </a:r>
            <a:r>
              <a:rPr lang="en-US" sz="1800" dirty="0" smtClean="0"/>
              <a:t> lighting equation</a:t>
            </a:r>
          </a:p>
          <a:p>
            <a:pPr lvl="1"/>
            <a:r>
              <a:rPr lang="en-US" sz="1600" dirty="0" smtClean="0"/>
              <a:t>As the number of averaged results approaches infinity, error approaches zero</a:t>
            </a:r>
          </a:p>
          <a:p>
            <a:pPr lvl="1"/>
            <a:r>
              <a:rPr lang="en-US" sz="1600" dirty="0" smtClean="0"/>
              <a:t>Individual passes may have relatively high error</a:t>
            </a:r>
          </a:p>
          <a:p>
            <a:pPr eaLnBrk="1" hangingPunct="1"/>
            <a:r>
              <a:rPr lang="en-US" sz="1800" dirty="0" smtClean="0"/>
              <a:t>A rendering algorithm is </a:t>
            </a:r>
            <a:r>
              <a:rPr lang="en-US" sz="1800" i="1" dirty="0" smtClean="0"/>
              <a:t>consistent</a:t>
            </a:r>
            <a:r>
              <a:rPr lang="en-US" sz="1800" dirty="0"/>
              <a:t> </a:t>
            </a:r>
            <a:r>
              <a:rPr lang="en-US" sz="1800" dirty="0" smtClean="0"/>
              <a:t>if it computes the lighting equation exactly when sample size approaches infinity</a:t>
            </a:r>
          </a:p>
          <a:p>
            <a:r>
              <a:rPr lang="en-US" sz="1800" dirty="0" smtClean="0"/>
              <a:t>Photon mapping is biased </a:t>
            </a:r>
            <a:r>
              <a:rPr lang="en-US" sz="1800" dirty="0"/>
              <a:t>but consistent</a:t>
            </a:r>
          </a:p>
          <a:p>
            <a:pPr lvl="1"/>
            <a:r>
              <a:rPr lang="en-US" sz="1600" dirty="0" smtClean="0"/>
              <a:t>Consider a photon map containing a single photon. Each pass will have negligibly small amount of indirect lighting, so average of infinitely many passes will too. The algorithm is therefore biased.</a:t>
            </a:r>
          </a:p>
          <a:p>
            <a:pPr lvl="1"/>
            <a:r>
              <a:rPr lang="en-US" sz="1600" dirty="0" smtClean="0"/>
              <a:t>However, if the number of photons stored in the map approaches infinity, the technique produces the solution to the lighting equation. Intuitively, shooting infinitely many photons in random directions simulates nature.</a:t>
            </a:r>
            <a:endParaRPr lang="en-US" dirty="0"/>
          </a:p>
          <a:p>
            <a:r>
              <a:rPr lang="en-US" sz="1800" dirty="0" smtClean="0"/>
              <a:t>Large photon maps are needed to produce good results. Other techniques (e.g. path tracing) use less memory but may take longer to produce appealing images.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Photon </a:t>
            </a:r>
            <a:r>
              <a:rPr lang="en-US" dirty="0" smtClean="0"/>
              <a:t>Mapping Considerations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48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61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85850"/>
            <a:ext cx="4038600" cy="34671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Cambria" pitchFamily="18" charset="0"/>
              </a:rPr>
              <a:t>Photon mapping efficiently handles indirect diffuse illumination and transmitted specular reflections (caustics).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ambria" pitchFamily="18" charset="0"/>
              </a:rPr>
              <a:t>Combined with </a:t>
            </a:r>
            <a:r>
              <a:rPr lang="en-US" dirty="0" err="1">
                <a:latin typeface="Cambria" pitchFamily="18" charset="0"/>
              </a:rPr>
              <a:t>raytracing</a:t>
            </a:r>
            <a:r>
              <a:rPr lang="en-US" dirty="0">
                <a:latin typeface="Cambria" pitchFamily="18" charset="0"/>
              </a:rPr>
              <a:t> (for direct illumination and specular reflections), photon mapping provides a good approximation to the </a:t>
            </a:r>
            <a:r>
              <a:rPr lang="en-US" dirty="0" err="1">
                <a:latin typeface="Cambria" pitchFamily="18" charset="0"/>
              </a:rPr>
              <a:t>Kajiya</a:t>
            </a:r>
            <a:r>
              <a:rPr lang="en-US" dirty="0">
                <a:latin typeface="Cambria" pitchFamily="18" charset="0"/>
              </a:rPr>
              <a:t> Lighting Equation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500" dirty="0">
                <a:latin typeface="Calibri" pitchFamily="34" charset="0"/>
                <a:cs typeface="Calibri" pitchFamily="34" charset="0"/>
              </a:rPr>
              <a:t>Photon Mapping and the Lighting Equation</a:t>
            </a:r>
          </a:p>
        </p:txBody>
      </p:sp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5046658" y="4244215"/>
            <a:ext cx="3352800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600" dirty="0">
                <a:latin typeface="Cambria" pitchFamily="18" charset="0"/>
              </a:rPr>
              <a:t>Image Credit: </a:t>
            </a:r>
            <a:r>
              <a:rPr lang="en-US" sz="1600" dirty="0" err="1">
                <a:latin typeface="Cambria" pitchFamily="18" charset="0"/>
              </a:rPr>
              <a:t>Henrik</a:t>
            </a:r>
            <a:r>
              <a:rPr lang="en-US" sz="1600" dirty="0">
                <a:latin typeface="Cambria" pitchFamily="18" charset="0"/>
              </a:rPr>
              <a:t> </a:t>
            </a:r>
            <a:r>
              <a:rPr lang="en-US" sz="1600" dirty="0" err="1">
                <a:latin typeface="Cambria" pitchFamily="18" charset="0"/>
              </a:rPr>
              <a:t>Wann</a:t>
            </a:r>
            <a:r>
              <a:rPr lang="en-US" sz="1600" dirty="0">
                <a:latin typeface="Cambria" pitchFamily="18" charset="0"/>
              </a:rPr>
              <a:t> Jensen</a:t>
            </a:r>
          </a:p>
        </p:txBody>
      </p:sp>
      <p:pic>
        <p:nvPicPr>
          <p:cNvPr id="9" name="Picture 5" descr="ewr7_fig4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5658" y="1141632"/>
            <a:ext cx="3944942" cy="309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49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560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>
                <a:latin typeface="Cambria" pitchFamily="18" charset="0"/>
              </a:rPr>
              <a:t>The term </a:t>
            </a:r>
            <a:r>
              <a:rPr lang="en-US" sz="1400" dirty="0" err="1" smtClean="0">
                <a:latin typeface="Cambria" pitchFamily="18" charset="0"/>
              </a:rPr>
              <a:t>radiosity</a:t>
            </a:r>
            <a:r>
              <a:rPr lang="en-US" sz="1400" dirty="0" smtClean="0">
                <a:latin typeface="Cambria" pitchFamily="18" charset="0"/>
              </a:rPr>
              <a:t> means rate at which energy leaves a surface</a:t>
            </a:r>
          </a:p>
          <a:p>
            <a:r>
              <a:rPr lang="en-US" sz="1400" dirty="0" smtClean="0">
                <a:latin typeface="Cambria" pitchFamily="18" charset="0"/>
              </a:rPr>
              <a:t>Sum of rates at which surface emits energy and reflects (or transmits) energy received from all other surfaces</a:t>
            </a:r>
          </a:p>
          <a:p>
            <a:r>
              <a:rPr lang="en-US" sz="1400" dirty="0" err="1" smtClean="0">
                <a:latin typeface="Cambria" pitchFamily="18" charset="0"/>
              </a:rPr>
              <a:t>Radiosity</a:t>
            </a:r>
            <a:r>
              <a:rPr lang="en-US" sz="1400" dirty="0" smtClean="0">
                <a:latin typeface="Cambria" pitchFamily="18" charset="0"/>
              </a:rPr>
              <a:t> simulations are based on thermal engineering model of emission and reflection of radiation using finite element approximations of geometry (FEM closely related to meshing)</a:t>
            </a:r>
          </a:p>
          <a:p>
            <a:r>
              <a:rPr lang="en-US" sz="1400" dirty="0" smtClean="0">
                <a:latin typeface="Cambria" pitchFamily="18" charset="0"/>
              </a:rPr>
              <a:t>First determine all light interactions in a view-independent way, then render one or more views.</a:t>
            </a:r>
            <a:endParaRPr lang="en-US" sz="1400" dirty="0">
              <a:latin typeface="Cambria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 fontScale="62500" lnSpcReduction="20000"/>
          </a:bodyPr>
          <a:lstStyle/>
          <a:p>
            <a:r>
              <a:rPr lang="en-US" sz="2300" dirty="0" smtClean="0">
                <a:latin typeface="Cambria" pitchFamily="18" charset="0"/>
              </a:rPr>
              <a:t>Consider room with only floor and ceiling:</a:t>
            </a:r>
          </a:p>
          <a:p>
            <a:endParaRPr lang="en-US" sz="2300" dirty="0" smtClean="0">
              <a:latin typeface="Cambria" pitchFamily="18" charset="0"/>
            </a:endParaRPr>
          </a:p>
          <a:p>
            <a:endParaRPr lang="en-US" sz="2300" dirty="0" smtClean="0">
              <a:latin typeface="Cambria" pitchFamily="18" charset="0"/>
            </a:endParaRPr>
          </a:p>
          <a:p>
            <a:endParaRPr lang="en-US" sz="2300" dirty="0" smtClean="0">
              <a:latin typeface="Cambria" pitchFamily="18" charset="0"/>
            </a:endParaRPr>
          </a:p>
          <a:p>
            <a:endParaRPr lang="en-US" sz="2300" dirty="0" smtClean="0">
              <a:latin typeface="Cambria" pitchFamily="18" charset="0"/>
            </a:endParaRPr>
          </a:p>
          <a:p>
            <a:r>
              <a:rPr lang="en-US" sz="2300" dirty="0" smtClean="0">
                <a:latin typeface="Cambria" pitchFamily="18" charset="0"/>
              </a:rPr>
              <a:t>Suppose ceiling is actually a fluorescent drop-panel ceiling which emits light…</a:t>
            </a:r>
          </a:p>
          <a:p>
            <a:r>
              <a:rPr lang="en-US" sz="2300" dirty="0" smtClean="0">
                <a:latin typeface="Cambria" pitchFamily="18" charset="0"/>
              </a:rPr>
              <a:t>Floor gets some of this light and reflects it back</a:t>
            </a:r>
          </a:p>
          <a:p>
            <a:r>
              <a:rPr lang="en-US" sz="2300" dirty="0" smtClean="0">
                <a:latin typeface="Cambria" pitchFamily="18" charset="0"/>
              </a:rPr>
              <a:t>Ceiling gets some of this reflected light and sends it back…</a:t>
            </a:r>
          </a:p>
          <a:p>
            <a:r>
              <a:rPr lang="en-US" sz="2300" dirty="0" smtClean="0">
                <a:latin typeface="Cambria" pitchFamily="18" charset="0"/>
              </a:rPr>
              <a:t>Simulation mimics these successive “bounces” through a mathematical model involving attenuation and repeated reflection – sum of energies approaches limit fairly quickly</a:t>
            </a:r>
          </a:p>
          <a:p>
            <a:endParaRPr lang="en-US" dirty="0">
              <a:latin typeface="Cambria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5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2500" dirty="0" err="1">
                <a:latin typeface="Calibri" pitchFamily="34" charset="0"/>
                <a:cs typeface="Calibri" pitchFamily="34" charset="0"/>
              </a:rPr>
              <a:t>Radiosity</a:t>
            </a:r>
            <a:r>
              <a:rPr lang="en-US" sz="2500" dirty="0">
                <a:latin typeface="Calibri" pitchFamily="34" charset="0"/>
                <a:cs typeface="Calibri" pitchFamily="34" charset="0"/>
              </a:rPr>
              <a:t> Technique: An Overview (2/2)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308298" y="1538287"/>
            <a:ext cx="2768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5823955" y="1538287"/>
            <a:ext cx="1796045" cy="228600"/>
            <a:chOff x="5791200" y="2057400"/>
            <a:chExt cx="1828800" cy="30480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705600" y="20574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400800" y="20574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096000" y="20574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791200" y="20574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543800" y="20574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7239000" y="20574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934200" y="20574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/>
          <p:cNvCxnSpPr/>
          <p:nvPr/>
        </p:nvCxnSpPr>
        <p:spPr>
          <a:xfrm flipV="1">
            <a:off x="5295900" y="2114550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5562600" y="1885950"/>
            <a:ext cx="2286000" cy="228600"/>
            <a:chOff x="5562600" y="2667000"/>
            <a:chExt cx="2286000" cy="304800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6743700" y="26670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617220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86740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556260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777240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746760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716280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638800" y="1881187"/>
            <a:ext cx="2127250" cy="233363"/>
            <a:chOff x="5638800" y="2660650"/>
            <a:chExt cx="2127250" cy="311150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6743700" y="26670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6248400" y="266065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5943600" y="266065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5638800" y="266065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68985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38505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08025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 flipV="1">
            <a:off x="5381767" y="1538287"/>
            <a:ext cx="2619233" cy="233363"/>
            <a:chOff x="5638800" y="2660650"/>
            <a:chExt cx="2127250" cy="311150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6743700" y="26670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6248400" y="266065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5943600" y="266065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5638800" y="266065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768985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738505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08025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295900" y="1538287"/>
            <a:ext cx="2781300" cy="233363"/>
            <a:chOff x="5638800" y="2660650"/>
            <a:chExt cx="2127250" cy="311150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6743700" y="26670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6248400" y="266065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5943600" y="266065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5638800" y="266065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768985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738505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7080250" y="2667000"/>
              <a:ext cx="762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5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106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Metropolis Light Transport: type of Monte Carlo algorithm</a:t>
            </a:r>
          </a:p>
          <a:p>
            <a:pPr eaLnBrk="1" hangingPunct="1"/>
            <a:r>
              <a:rPr lang="en-US" dirty="0" smtClean="0"/>
              <a:t>Monte Carlo rendering algorithms randomly sample every path which a light ray can take in the world</a:t>
            </a:r>
          </a:p>
          <a:p>
            <a:pPr lvl="1" eaLnBrk="1" hangingPunct="1"/>
            <a:r>
              <a:rPr lang="en-US" sz="1600" dirty="0" smtClean="0"/>
              <a:t>based on ray casting</a:t>
            </a:r>
          </a:p>
          <a:p>
            <a:pPr lvl="1" eaLnBrk="1" hangingPunct="1"/>
            <a:r>
              <a:rPr lang="en-US" sz="1600" dirty="0" smtClean="0"/>
              <a:t>point sampling of complete rendering equation</a:t>
            </a:r>
          </a:p>
          <a:p>
            <a:pPr lvl="1" eaLnBrk="1" hangingPunct="1"/>
            <a:r>
              <a:rPr lang="en-US" sz="1600" dirty="0" smtClean="0"/>
              <a:t>uses a combination of techniques to reduce sampling</a:t>
            </a:r>
            <a:br>
              <a:rPr lang="en-US" sz="1600" dirty="0" smtClean="0"/>
            </a:br>
            <a:r>
              <a:rPr lang="en-US" sz="1600" dirty="0" smtClean="0"/>
              <a:t>variance</a:t>
            </a:r>
          </a:p>
          <a:p>
            <a:pPr lvl="1" eaLnBrk="1" hangingPunct="1"/>
            <a:r>
              <a:rPr lang="en-US" sz="1600" dirty="0" smtClean="0"/>
              <a:t>in general, capable of much more complicated effects than</a:t>
            </a:r>
            <a:br>
              <a:rPr lang="en-US" sz="1600" dirty="0" smtClean="0"/>
            </a:br>
            <a:r>
              <a:rPr lang="en-US" sz="1600" dirty="0" err="1" smtClean="0"/>
              <a:t>radiosity</a:t>
            </a:r>
            <a:r>
              <a:rPr lang="en-US" sz="1600" dirty="0" smtClean="0"/>
              <a:t> and classical ray tracing combined</a:t>
            </a:r>
          </a:p>
          <a:p>
            <a:pPr lvl="1" eaLnBrk="1" hangingPunct="1"/>
            <a:r>
              <a:rPr lang="en-US" sz="1600" dirty="0" smtClean="0"/>
              <a:t>able to render scenes that are “difficult”</a:t>
            </a:r>
          </a:p>
          <a:p>
            <a:pPr lvl="2" eaLnBrk="1" hangingPunct="1"/>
            <a:r>
              <a:rPr lang="en-US" dirty="0" smtClean="0"/>
              <a:t>Hall of mirrors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MLT? (1/3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4" descr="bigring-threecaustics2"/>
          <p:cNvPicPr>
            <a:picLocks noChangeAspect="1" noChangeArrowheads="1"/>
          </p:cNvPicPr>
          <p:nvPr/>
        </p:nvPicPr>
        <p:blipFill>
          <a:blip r:embed="rId3" cstate="print">
            <a:lum bright="12000"/>
          </a:blip>
          <a:srcRect/>
          <a:stretch>
            <a:fillRect/>
          </a:stretch>
        </p:blipFill>
        <p:spPr bwMode="auto">
          <a:xfrm>
            <a:off x="6400800" y="2343150"/>
            <a:ext cx="22740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50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440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Pretty Enough to Look At Again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4" descr="bigring-threecaustics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lum bright="12000"/>
          </a:blip>
          <a:srcRect/>
          <a:stretch>
            <a:fillRect/>
          </a:stretch>
        </p:blipFill>
        <p:spPr bwMode="auto">
          <a:xfrm>
            <a:off x="2438400" y="971550"/>
            <a:ext cx="4114800" cy="3703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51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76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971550"/>
            <a:ext cx="8229600" cy="360045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 smtClean="0"/>
              <a:t>Integrates </a:t>
            </a:r>
            <a:r>
              <a:rPr lang="en-US" dirty="0" err="1" smtClean="0"/>
              <a:t>Kajiya’s</a:t>
            </a:r>
            <a:r>
              <a:rPr lang="en-US" dirty="0" smtClean="0"/>
              <a:t> Lighting Equation using </a:t>
            </a:r>
            <a:r>
              <a:rPr lang="en-US" b="1" dirty="0" smtClean="0"/>
              <a:t>importance sampling</a:t>
            </a:r>
          </a:p>
          <a:p>
            <a:pPr eaLnBrk="1" hangingPunct="1"/>
            <a:r>
              <a:rPr lang="en-US" dirty="0" smtClean="0"/>
              <a:t>Instead of taking uniformly spaced samples across the domain of a function, take more samples in regions that are more important</a:t>
            </a:r>
          </a:p>
          <a:p>
            <a:pPr lvl="1" eaLnBrk="1" hangingPunct="1"/>
            <a:r>
              <a:rPr lang="en-US" sz="1700" dirty="0" smtClean="0"/>
              <a:t>if we already know something about a function, we can utilize this knowledge</a:t>
            </a:r>
          </a:p>
          <a:p>
            <a:pPr lvl="1" eaLnBrk="1" hangingPunct="1"/>
            <a:r>
              <a:rPr lang="en-US" sz="1700" dirty="0" smtClean="0"/>
              <a:t>sample more in areas which contribute more to final value of the integral</a:t>
            </a:r>
          </a:p>
          <a:p>
            <a:pPr eaLnBrk="1" hangingPunct="1"/>
            <a:r>
              <a:rPr lang="en-US" b="1" dirty="0" smtClean="0"/>
              <a:t>Metropolis sampling </a:t>
            </a:r>
            <a:r>
              <a:rPr lang="en-US" dirty="0" smtClean="0"/>
              <a:t>is a variety of importance sampling (Metropolis, </a:t>
            </a:r>
            <a:r>
              <a:rPr lang="en-US" dirty="0" err="1" smtClean="0"/>
              <a:t>Rosenbluth</a:t>
            </a:r>
            <a:r>
              <a:rPr lang="en-US" dirty="0" smtClean="0"/>
              <a:t>, </a:t>
            </a:r>
            <a:r>
              <a:rPr lang="en-US" dirty="0" err="1" smtClean="0"/>
              <a:t>Rosenbluth</a:t>
            </a:r>
            <a:r>
              <a:rPr lang="en-US" dirty="0" smtClean="0"/>
              <a:t>, Teller, and Teller, 1953)</a:t>
            </a:r>
          </a:p>
          <a:p>
            <a:pPr lvl="1" eaLnBrk="1" hangingPunct="1"/>
            <a:r>
              <a:rPr lang="en-US" sz="1700" dirty="0" smtClean="0"/>
              <a:t>chooses samples in such a way that they are eventually distributed proportionally to the value of the function being integrated</a:t>
            </a:r>
          </a:p>
          <a:p>
            <a:pPr eaLnBrk="1" hangingPunct="1"/>
            <a:r>
              <a:rPr lang="en-US" b="1" dirty="0" smtClean="0"/>
              <a:t>Metropolis Light Transport</a:t>
            </a:r>
            <a:r>
              <a:rPr lang="en-US" i="1" baseline="30000" dirty="0" smtClean="0"/>
              <a:t>1</a:t>
            </a:r>
            <a:r>
              <a:rPr lang="en-US" dirty="0" smtClean="0"/>
              <a:t> algorithm  reformulated integral rendering equation as a pure integration problem over space of all light paths</a:t>
            </a:r>
          </a:p>
          <a:p>
            <a:pPr lvl="1" eaLnBrk="1" hangingPunct="1"/>
            <a:r>
              <a:rPr lang="en-US" sz="1800" dirty="0" smtClean="0"/>
              <a:t>we want to know all light paths that begin at an emitter and end at the camera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MLT? (2/3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8000" y="4455022"/>
            <a:ext cx="484299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1 Veach, </a:t>
            </a:r>
            <a:r>
              <a:rPr lang="en-US" sz="1200" i="1"/>
              <a:t>SIGGRAPH 97 Proceedings</a:t>
            </a:r>
            <a:r>
              <a:rPr lang="en-US" sz="1200"/>
              <a:t> (August 1997), Addison-Wesley, pp. 65-76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52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843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28700"/>
            <a:ext cx="3810000" cy="365760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Conceptually</a:t>
            </a:r>
            <a:r>
              <a:rPr lang="en-US" sz="1600" dirty="0" smtClean="0"/>
              <a:t>:</a:t>
            </a:r>
          </a:p>
          <a:p>
            <a:pPr lvl="1" eaLnBrk="1" hangingPunct="1"/>
            <a:r>
              <a:rPr lang="en-US" sz="1600" dirty="0" smtClean="0"/>
              <a:t>where P is space of all possible light paths</a:t>
            </a:r>
          </a:p>
          <a:p>
            <a:pPr eaLnBrk="1" hangingPunct="1"/>
            <a:r>
              <a:rPr lang="en-US" sz="1600" dirty="0" smtClean="0"/>
              <a:t>For </a:t>
            </a:r>
            <a:r>
              <a:rPr lang="en-US" sz="1800" dirty="0" smtClean="0"/>
              <a:t>complicated</a:t>
            </a:r>
            <a:r>
              <a:rPr lang="en-US" sz="1600" dirty="0" smtClean="0"/>
              <a:t> scenes, these paths can be difficult to find </a:t>
            </a:r>
          </a:p>
          <a:p>
            <a:pPr lvl="1" eaLnBrk="1" hangingPunct="1"/>
            <a:r>
              <a:rPr lang="en-US" sz="1600" dirty="0" smtClean="0"/>
              <a:t>MLT amortizes the cost of finding these paths</a:t>
            </a:r>
          </a:p>
          <a:p>
            <a:pPr lvl="2" eaLnBrk="1" hangingPunct="1"/>
            <a:r>
              <a:rPr lang="en-US" dirty="0" smtClean="0"/>
              <a:t>After the algorithm finds a successful path, it will have a high probability of perturbing that path locally</a:t>
            </a:r>
          </a:p>
          <a:p>
            <a:pPr lvl="2" eaLnBrk="1" hangingPunct="1"/>
            <a:r>
              <a:rPr lang="en-US" dirty="0" smtClean="0"/>
              <a:t>Resulting path is therefore also likely to contribute to the image</a:t>
            </a:r>
          </a:p>
          <a:p>
            <a:pPr lvl="1" eaLnBrk="1" hangingPunct="1"/>
            <a:r>
              <a:rPr lang="en-US" sz="1600" dirty="0" smtClean="0"/>
              <a:t>often much faster than previous Monte Carlo methods</a:t>
            </a:r>
            <a:endParaRPr lang="en-US" sz="1600" i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MLT? (3/3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7524" name="Picture 4" descr="010"/>
          <p:cNvPicPr>
            <a:picLocks noChangeAspect="1" noChangeArrowheads="1"/>
          </p:cNvPicPr>
          <p:nvPr/>
        </p:nvPicPr>
        <p:blipFill>
          <a:blip r:embed="rId4" cstate="print">
            <a:lum bright="6000"/>
          </a:blip>
          <a:srcRect/>
          <a:stretch>
            <a:fillRect/>
          </a:stretch>
        </p:blipFill>
        <p:spPr bwMode="auto">
          <a:xfrm>
            <a:off x="4419600" y="1628178"/>
            <a:ext cx="4273627" cy="193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75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285292"/>
              </p:ext>
            </p:extLst>
          </p:nvPr>
        </p:nvGraphicFramePr>
        <p:xfrm>
          <a:off x="3450865" y="971550"/>
          <a:ext cx="512576" cy="45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0" name="Equation" r:id="rId5" imgW="203112" imgH="368140" progId="Equation.3">
                  <p:embed/>
                </p:oleObj>
              </mc:Choice>
              <mc:Fallback>
                <p:oleObj name="Equation" r:id="rId5" imgW="203112" imgH="368140" progId="Equation.3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865" y="971550"/>
                        <a:ext cx="512576" cy="4586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2195210" y="970658"/>
            <a:ext cx="13308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/>
              <a:t>Final Image =</a:t>
            </a: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3657600" y="959228"/>
            <a:ext cx="26019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/>
              <a:t>contribution of a single path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5646420" y="3562350"/>
            <a:ext cx="28194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1500" dirty="0">
                <a:latin typeface="Cambria" pitchFamily="18" charset="0"/>
              </a:rPr>
              <a:t>This scene is entirely lit from a source </a:t>
            </a:r>
            <a:r>
              <a:rPr lang="en-US" sz="1500" i="1" dirty="0">
                <a:latin typeface="Cambria" pitchFamily="18" charset="0"/>
              </a:rPr>
              <a:t>behind</a:t>
            </a:r>
            <a:r>
              <a:rPr lang="en-US" sz="1500" dirty="0">
                <a:latin typeface="Cambria" pitchFamily="18" charset="0"/>
              </a:rPr>
              <a:t> the </a:t>
            </a:r>
            <a:r>
              <a:rPr lang="en-US" sz="1500" dirty="0" smtClean="0">
                <a:latin typeface="Cambria" pitchFamily="18" charset="0"/>
              </a:rPr>
              <a:t>door.</a:t>
            </a:r>
            <a:endParaRPr lang="en-US" sz="1500" dirty="0">
              <a:latin typeface="Cambria" pitchFamily="18" charset="0"/>
            </a:endParaRP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53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336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6" grpId="0"/>
      <p:bldP spid="107527" grpId="0"/>
      <p:bldP spid="1075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85850"/>
            <a:ext cx="5486400" cy="360045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800" dirty="0" smtClean="0"/>
              <a:t>Both really good</a:t>
            </a:r>
          </a:p>
          <a:p>
            <a:pPr eaLnBrk="1" hangingPunct="1"/>
            <a:r>
              <a:rPr lang="en-US" sz="1800" dirty="0" smtClean="0"/>
              <a:t>Both generate caustics, diffuse bleeding, specular lighting contributions</a:t>
            </a:r>
          </a:p>
          <a:p>
            <a:pPr eaLnBrk="1" hangingPunct="1"/>
            <a:r>
              <a:rPr lang="en-US" sz="1800" dirty="0" smtClean="0"/>
              <a:t>Photon mapping converges faster</a:t>
            </a:r>
          </a:p>
          <a:p>
            <a:pPr lvl="1" eaLnBrk="1" hangingPunct="1"/>
            <a:r>
              <a:rPr lang="en-US" sz="1700" dirty="0" smtClean="0"/>
              <a:t>Less sampling in order to generate results</a:t>
            </a:r>
          </a:p>
          <a:p>
            <a:pPr lvl="1" eaLnBrk="1" hangingPunct="1"/>
            <a:r>
              <a:rPr lang="en-US" sz="1700" dirty="0" smtClean="0"/>
              <a:t>Less statistical computational overhead</a:t>
            </a:r>
          </a:p>
          <a:p>
            <a:pPr lvl="1" eaLnBrk="1" hangingPunct="1"/>
            <a:r>
              <a:rPr lang="en-US" sz="1700" dirty="0" smtClean="0"/>
              <a:t>Similar to shooting vs. gathering in </a:t>
            </a:r>
            <a:r>
              <a:rPr lang="en-US" sz="1700" dirty="0" err="1" smtClean="0"/>
              <a:t>Radiosity</a:t>
            </a:r>
            <a:endParaRPr lang="en-US" sz="1700" dirty="0" smtClean="0"/>
          </a:p>
          <a:p>
            <a:pPr eaLnBrk="1" hangingPunct="1"/>
            <a:r>
              <a:rPr lang="en-US" sz="1800" dirty="0" smtClean="0"/>
              <a:t>MLT is much better at indirect lighting</a:t>
            </a:r>
          </a:p>
          <a:p>
            <a:pPr lvl="1" eaLnBrk="1" hangingPunct="1"/>
            <a:r>
              <a:rPr lang="en-US" sz="1700" dirty="0" smtClean="0"/>
              <a:t>Light path mutations cluster around ‘important’ light contributions</a:t>
            </a:r>
          </a:p>
          <a:p>
            <a:pPr lvl="1" eaLnBrk="1" hangingPunct="1"/>
            <a:r>
              <a:rPr lang="en-US" sz="1700" dirty="0" smtClean="0"/>
              <a:t>Photon mapping blindly sprays photons randomly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MLT vs. Photon </a:t>
            </a:r>
            <a:r>
              <a:rPr lang="en-US" dirty="0" smtClean="0"/>
              <a:t>Mapping</a:t>
            </a:r>
            <a:endParaRPr lang="en-US" dirty="0"/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3" cstate="print"/>
          <a:srcRect l="49127"/>
          <a:stretch>
            <a:fillRect/>
          </a:stretch>
        </p:blipFill>
        <p:spPr bwMode="auto">
          <a:xfrm>
            <a:off x="6730724" y="139154"/>
            <a:ext cx="1691216" cy="1460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24048" y="1669705"/>
            <a:ext cx="1697892" cy="1600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24496" y="3338485"/>
            <a:ext cx="1703672" cy="135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54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259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136" name="Rectangle 16"/>
              <p:cNvSpPr>
                <a:spLocks noGrp="1" noChangeArrowheads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</a:pPr>
                <a:r>
                  <a:rPr lang="en-US" dirty="0" smtClean="0"/>
                  <a:t>Generalized rendering equation by Jim </a:t>
                </a:r>
                <a:r>
                  <a:rPr lang="en-US" dirty="0" err="1"/>
                  <a:t>Kajiya</a:t>
                </a:r>
                <a:r>
                  <a:rPr lang="en-US" dirty="0"/>
                  <a:t>, </a:t>
                </a:r>
                <a:r>
                  <a:rPr lang="en-US" dirty="0" err="1" smtClean="0"/>
                  <a:t>Immel</a:t>
                </a:r>
                <a:r>
                  <a:rPr lang="en-US" dirty="0" smtClean="0"/>
                  <a:t>, et al 1986</a:t>
                </a:r>
                <a:r>
                  <a:rPr lang="en-US" baseline="30000" dirty="0" smtClean="0"/>
                  <a:t>1</a:t>
                </a:r>
                <a:r>
                  <a:rPr lang="en-US" dirty="0"/>
                  <a:t>:</a:t>
                </a:r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</a:pPr>
                <a:endParaRPr lang="en-US" sz="1500" dirty="0"/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</a:pPr>
                <a:endParaRPr lang="en-US" sz="1500" dirty="0"/>
              </a:p>
              <a:p>
                <a:pPr marL="342900" indent="-342900">
                  <a:lnSpc>
                    <a:spcPct val="80000"/>
                  </a:lnSpc>
                  <a:spcBef>
                    <a:spcPct val="20000"/>
                  </a:spcBef>
                </a:pPr>
                <a:endParaRPr lang="en-US" sz="1500" dirty="0"/>
              </a:p>
              <a:p>
                <a:pPr marL="342900" indent="-342900" algn="just">
                  <a:spcBef>
                    <a:spcPct val="20000"/>
                  </a:spcBef>
                </a:pPr>
                <a:r>
                  <a:rPr lang="en-US" dirty="0" smtClean="0"/>
                  <a:t>Light </a:t>
                </a:r>
                <a:r>
                  <a:rPr lang="en-US" dirty="0"/>
                  <a:t>energy traveling from point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 is equal to light </a:t>
                </a:r>
                <a:r>
                  <a:rPr lang="en-US" b="1" dirty="0"/>
                  <a:t>emitted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, plus the integral over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(all points on all surfaces) of </a:t>
                </a:r>
                <a:r>
                  <a:rPr lang="en-US" b="1" dirty="0"/>
                  <a:t>reflectance</a:t>
                </a:r>
                <a:r>
                  <a:rPr lang="en-US" dirty="0"/>
                  <a:t> from point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/>
                  <a:t>, times the light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, all attenuated by a geometry factor.  </a:t>
                </a:r>
              </a:p>
              <a:p>
                <a:pPr marL="742950" lvl="1" indent="-285750"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the amount of light traveling along the ray from point </a:t>
                </a:r>
                <a:r>
                  <a:rPr lang="en-US" i="1" dirty="0"/>
                  <a:t>i</a:t>
                </a:r>
                <a:r>
                  <a:rPr lang="en-US" dirty="0"/>
                  <a:t> to point </a:t>
                </a:r>
                <a:r>
                  <a:rPr lang="en-US" i="1" dirty="0"/>
                  <a:t>j</a:t>
                </a:r>
                <a:r>
                  <a:rPr lang="en-US" dirty="0"/>
                  <a:t>.</a:t>
                </a:r>
              </a:p>
              <a:p>
                <a:pPr marL="742950" lvl="1" indent="-285750">
                  <a:spcBef>
                    <a:spcPct val="20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amount of light emitted by the surface (</a:t>
                </a:r>
                <a:r>
                  <a:rPr lang="en-US" dirty="0" err="1"/>
                  <a:t>emittance</a:t>
                </a:r>
                <a:r>
                  <a:rPr lang="en-US" dirty="0" smtClean="0"/>
                  <a:t>).</a:t>
                </a:r>
                <a:endParaRPr lang="en-US" dirty="0"/>
              </a:p>
              <a:p>
                <a:pPr marL="742950" lvl="1" indent="-285750"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𝑘</m:t>
                        </m:r>
                        <m:r>
                          <a:rPr lang="en-US" i="1" dirty="0">
                            <a:latin typeface="Cambria Math"/>
                          </a:rPr>
                          <m:t>→</m:t>
                        </m:r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  <m:r>
                          <a:rPr lang="en-US" i="1" dirty="0">
                            <a:latin typeface="Cambria Math"/>
                          </a:rPr>
                          <m:t>→</m:t>
                        </m:r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Bidirectional Reflectance Distribution Function </a:t>
                </a:r>
                <a:r>
                  <a:rPr lang="en-US" dirty="0"/>
                  <a:t>(BRDF) of the surface. Describes how much of the light incident on the surface at </a:t>
                </a:r>
                <a:r>
                  <a:rPr lang="en-US" i="1" dirty="0" err="1"/>
                  <a:t>i</a:t>
                </a:r>
                <a:r>
                  <a:rPr lang="en-US" dirty="0"/>
                  <a:t> from the direction of </a:t>
                </a:r>
                <a:r>
                  <a:rPr lang="en-US" i="1" dirty="0"/>
                  <a:t>k</a:t>
                </a:r>
                <a:r>
                  <a:rPr lang="en-US" dirty="0"/>
                  <a:t> leaves the surface in direction of </a:t>
                </a:r>
                <a:r>
                  <a:rPr lang="en-US" i="1" dirty="0"/>
                  <a:t>j. </a:t>
                </a:r>
              </a:p>
              <a:p>
                <a:pPr marL="742950" lvl="1" indent="-285750">
                  <a:spcBef>
                    <a:spcPct val="200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↔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a geometry term which involves occlusion, distance, and the angle between each surface and the ray from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</a:t>
                </a:r>
                <a:r>
                  <a:rPr lang="en-US" dirty="0"/>
                  <a:t>to </a:t>
                </a:r>
                <a:r>
                  <a:rPr lang="en-US" i="1" dirty="0" smtClean="0"/>
                  <a:t>i.</a:t>
                </a:r>
                <a:endParaRPr lang="en-US" i="1" dirty="0"/>
              </a:p>
            </p:txBody>
          </p:sp>
        </mc:Choice>
        <mc:Fallback>
          <p:sp>
            <p:nvSpPr>
              <p:cNvPr id="5136" name="Rectangle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4"/>
                <a:stretch>
                  <a:fillRect l="-148" t="-3892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2" name="Rectangle 2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Kajiya’s</a:t>
            </a:r>
            <a:r>
              <a:rPr lang="en-US" dirty="0" smtClean="0"/>
              <a:t> Rendering Equation – </a:t>
            </a:r>
            <a:r>
              <a:rPr lang="en-US" dirty="0"/>
              <a:t>energy </a:t>
            </a:r>
            <a:r>
              <a:rPr lang="en-US" dirty="0" smtClean="0"/>
              <a:t>balance (</a:t>
            </a:r>
            <a:r>
              <a:rPr lang="en-US" dirty="0"/>
              <a:t>1/2) </a:t>
            </a:r>
            <a:endParaRPr lang="en-US" dirty="0" smtClean="0"/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536983950"/>
              </p:ext>
            </p:extLst>
          </p:nvPr>
        </p:nvGraphicFramePr>
        <p:xfrm>
          <a:off x="1589088" y="1352550"/>
          <a:ext cx="61182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6" name="Equation" r:id="rId5" imgW="3720960" imgH="380880" progId="Equation.3">
                  <p:embed/>
                </p:oleObj>
              </mc:Choice>
              <mc:Fallback>
                <p:oleObj name="Equation" r:id="rId5" imgW="3720960" imgH="380880" progId="Equation.3">
                  <p:embed/>
                  <p:pic>
                    <p:nvPicPr>
                      <p:cNvPr id="0" name="Picture 3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1352550"/>
                        <a:ext cx="6118225" cy="588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4896980" y="4558785"/>
            <a:ext cx="378982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aseline="30000" dirty="0">
                <a:latin typeface="Cambria" pitchFamily="18" charset="0"/>
              </a:rPr>
              <a:t>1</a:t>
            </a:r>
            <a:r>
              <a:rPr lang="en-US" sz="1000" dirty="0">
                <a:latin typeface="Cambria" pitchFamily="18" charset="0"/>
              </a:rPr>
              <a:t>J </a:t>
            </a:r>
            <a:r>
              <a:rPr lang="en-US" sz="1000" dirty="0" err="1">
                <a:latin typeface="Cambria" pitchFamily="18" charset="0"/>
              </a:rPr>
              <a:t>Kajiya</a:t>
            </a:r>
            <a:r>
              <a:rPr lang="en-US" sz="1000" dirty="0">
                <a:latin typeface="Cambria" pitchFamily="18" charset="0"/>
              </a:rPr>
              <a:t>. “The Rendering Equation.” SIGGRAPH 1986, pp. 143-150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6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523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Rectangle 16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</a:pPr>
            <a:endParaRPr lang="en-US" dirty="0" smtClean="0"/>
          </a:p>
          <a:p>
            <a:pPr marL="342900" indent="-342900">
              <a:spcBef>
                <a:spcPct val="20000"/>
              </a:spcBef>
            </a:pPr>
            <a:endParaRPr lang="en-US" dirty="0" smtClean="0"/>
          </a:p>
          <a:p>
            <a:pPr marL="342900" indent="-342900">
              <a:spcBef>
                <a:spcPct val="20000"/>
              </a:spcBef>
            </a:pPr>
            <a:r>
              <a:rPr lang="en-US" dirty="0" smtClean="0"/>
              <a:t>More </a:t>
            </a:r>
            <a:r>
              <a:rPr lang="en-US" dirty="0"/>
              <a:t>complete model of </a:t>
            </a:r>
            <a:r>
              <a:rPr lang="en-US" i="1" dirty="0"/>
              <a:t>light transport</a:t>
            </a:r>
            <a:r>
              <a:rPr lang="en-US" dirty="0"/>
              <a:t> than either </a:t>
            </a:r>
            <a:r>
              <a:rPr lang="en-US" dirty="0" err="1"/>
              <a:t>raytracing</a:t>
            </a:r>
            <a:r>
              <a:rPr lang="en-US" dirty="0"/>
              <a:t> or polygonal rendering, but </a:t>
            </a:r>
            <a:r>
              <a:rPr lang="en-US" dirty="0" smtClean="0"/>
              <a:t>omits effects, </a:t>
            </a:r>
            <a:r>
              <a:rPr lang="en-US" dirty="0"/>
              <a:t>e.g., subsurface </a:t>
            </a:r>
            <a:r>
              <a:rPr lang="en-US" dirty="0" smtClean="0"/>
              <a:t>scattering, phosphorescence and fluorescence, etc.</a:t>
            </a:r>
            <a:br>
              <a:rPr lang="en-US" dirty="0" smtClean="0"/>
            </a:br>
            <a:endParaRPr lang="en-US" dirty="0"/>
          </a:p>
          <a:p>
            <a:pPr marL="342900" indent="-342900">
              <a:spcBef>
                <a:spcPct val="20000"/>
              </a:spcBef>
            </a:pPr>
            <a:r>
              <a:rPr lang="en-US" dirty="0"/>
              <a:t>How do we evaluate this function?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dirty="0"/>
              <a:t>V</a:t>
            </a:r>
            <a:r>
              <a:rPr lang="en-US" dirty="0" smtClean="0"/>
              <a:t>ery </a:t>
            </a:r>
            <a:r>
              <a:rPr lang="en-US" dirty="0"/>
              <a:t>difficult to solve complicated integral equations analytically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dirty="0"/>
              <a:t>S</a:t>
            </a:r>
            <a:r>
              <a:rPr lang="en-US" dirty="0" smtClean="0"/>
              <a:t>o </a:t>
            </a:r>
            <a:r>
              <a:rPr lang="en-US" dirty="0"/>
              <a:t>we approximate, in forward direction (stochastic methods) or backward direction (</a:t>
            </a:r>
            <a:r>
              <a:rPr lang="en-US" dirty="0" err="1"/>
              <a:t>raytracing</a:t>
            </a:r>
            <a:r>
              <a:rPr lang="en-US" sz="1300" dirty="0"/>
              <a:t>)</a:t>
            </a:r>
          </a:p>
        </p:txBody>
      </p:sp>
      <p:sp>
        <p:nvSpPr>
          <p:cNvPr id="27652" name="Rectangle 2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Kajiya’s</a:t>
            </a:r>
            <a:r>
              <a:rPr lang="en-US" dirty="0" smtClean="0"/>
              <a:t> Rendering Equation – energy balance (</a:t>
            </a:r>
            <a:r>
              <a:rPr lang="en-US" dirty="0"/>
              <a:t>2/2) </a:t>
            </a:r>
            <a:endParaRPr lang="en-US" dirty="0" smtClean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7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54602707"/>
              </p:ext>
            </p:extLst>
          </p:nvPr>
        </p:nvGraphicFramePr>
        <p:xfrm>
          <a:off x="1514475" y="1200150"/>
          <a:ext cx="6116638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8" name="Equation" r:id="rId4" imgW="3720960" imgH="380880" progId="Equation.3">
                  <p:embed/>
                </p:oleObj>
              </mc:Choice>
              <mc:Fallback>
                <p:oleObj name="Equation" r:id="rId4" imgW="3720960" imgH="380880" progId="Equation.3">
                  <p:embed/>
                  <p:pic>
                    <p:nvPicPr>
                      <p:cNvPr id="0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1200150"/>
                        <a:ext cx="6116638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44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Rectangle 16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sz="2100" dirty="0"/>
              <a:t>A scene has: geometry,  luminaires (light sources),  observation point (camera)</a:t>
            </a:r>
          </a:p>
          <a:p>
            <a:pPr>
              <a:spcAft>
                <a:spcPts val="600"/>
              </a:spcAft>
            </a:pPr>
            <a:r>
              <a:rPr lang="en-US" sz="2100" dirty="0" smtClean="0"/>
              <a:t>Light transport to camera must be computed for every incoming angle to observation point, bouncing off all geometry (in all directions combined)</a:t>
            </a:r>
          </a:p>
          <a:p>
            <a:pPr>
              <a:spcAft>
                <a:spcPts val="600"/>
              </a:spcAft>
            </a:pPr>
            <a:r>
              <a:rPr lang="en-US" sz="2100" dirty="0" smtClean="0"/>
              <a:t>This is far too hard</a:t>
            </a:r>
          </a:p>
          <a:p>
            <a:pPr>
              <a:spcAft>
                <a:spcPts val="600"/>
              </a:spcAft>
            </a:pPr>
            <a:r>
              <a:rPr lang="en-US" sz="2100" dirty="0" smtClean="0"/>
              <a:t>Both ray tracing and </a:t>
            </a:r>
            <a:r>
              <a:rPr lang="en-US" sz="2100" dirty="0" err="1" smtClean="0"/>
              <a:t>radiosity</a:t>
            </a:r>
            <a:r>
              <a:rPr lang="en-US" sz="2100" dirty="0" smtClean="0"/>
              <a:t> are crude approximations to rendering equation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900" b="1" dirty="0" smtClean="0"/>
              <a:t>Ray tracing</a:t>
            </a:r>
            <a:r>
              <a:rPr lang="en-US" sz="1900" dirty="0" smtClean="0"/>
              <a:t>: consider only a very small, finite number of (specular reflection and refraction) rays and ignore diffuse inter-object reflections, typically using ambient hack to approximate that lost component. Can use either a computed or measured BRDF or a simpler model (e.g., </a:t>
            </a:r>
            <a:r>
              <a:rPr lang="en-US" sz="1900" dirty="0" err="1" smtClean="0"/>
              <a:t>Phong</a:t>
            </a:r>
            <a:r>
              <a:rPr lang="en-US" sz="1900" dirty="0" smtClean="0"/>
              <a:t> lighting)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900" b="1" dirty="0" err="1" smtClean="0"/>
              <a:t>Radiosity</a:t>
            </a:r>
            <a:r>
              <a:rPr lang="en-US" sz="1900" dirty="0" smtClean="0"/>
              <a:t>: approximate integral over differential source/sender areas </a:t>
            </a:r>
            <a:r>
              <a:rPr lang="en-US" sz="1900" i="1" dirty="0" err="1" smtClean="0"/>
              <a:t>dA</a:t>
            </a:r>
            <a:r>
              <a:rPr lang="en-US" sz="1900" dirty="0" smtClean="0"/>
              <a:t>(</a:t>
            </a:r>
            <a:r>
              <a:rPr lang="en-US" sz="1900" i="1" dirty="0" smtClean="0"/>
              <a:t>i</a:t>
            </a:r>
            <a:r>
              <a:rPr lang="en-US" sz="1900" dirty="0" smtClean="0"/>
              <a:t>) with finite sum over finite areas; consider light transport not on basis of individual rays but rather on basis of energy transport between finite patches (e.g., quads or triangles that result from meshing)</a:t>
            </a:r>
          </a:p>
        </p:txBody>
      </p:sp>
      <p:sp>
        <p:nvSpPr>
          <p:cNvPr id="27652" name="Rectangle 2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Rendering a Scene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8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07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5867400" cy="373380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600" dirty="0"/>
              <a:t>More accurate than strictly local/direct lighting model, but accuracy is relative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600" dirty="0"/>
              <a:t>hall of mirrors is largely specular </a:t>
            </a:r>
            <a:r>
              <a:rPr lang="en-US" sz="5600" dirty="0">
                <a:sym typeface="Wingdings" pitchFamily="2" charset="2"/>
              </a:rPr>
              <a:t></a:t>
            </a:r>
            <a:r>
              <a:rPr lang="en-US" sz="5600" dirty="0"/>
              <a:t> ray tracing does better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600" dirty="0"/>
              <a:t>museum with latex-painted walls is diffuse </a:t>
            </a:r>
            <a:r>
              <a:rPr lang="en-US" sz="5600" dirty="0">
                <a:sym typeface="Wingdings" pitchFamily="2" charset="2"/>
              </a:rPr>
              <a:t></a:t>
            </a:r>
            <a:r>
              <a:rPr lang="en-US" sz="5600" dirty="0"/>
              <a:t> </a:t>
            </a:r>
            <a:r>
              <a:rPr lang="en-US" sz="5600" dirty="0" err="1"/>
              <a:t>radiosity</a:t>
            </a:r>
            <a:r>
              <a:rPr lang="en-US" sz="5600" dirty="0"/>
              <a:t> does better</a:t>
            </a: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600" dirty="0"/>
              <a:t>Ray tracing and </a:t>
            </a:r>
            <a:r>
              <a:rPr lang="en-US" sz="5600" dirty="0" err="1"/>
              <a:t>Radiosity</a:t>
            </a:r>
            <a:r>
              <a:rPr lang="en-US" sz="5600" dirty="0"/>
              <a:t> both approximate BRDF function by leaving out contributions of incoming rays to a surface point. Ray tracing can use full BRDF, but in its simplest form, uses only specular component of BRDF for reflection rays. </a:t>
            </a:r>
            <a:endParaRPr lang="en-US" sz="5600" dirty="0" smtClean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600" dirty="0" err="1" smtClean="0"/>
              <a:t>Radiosity</a:t>
            </a:r>
            <a:r>
              <a:rPr lang="en-US" sz="5600" dirty="0" smtClean="0"/>
              <a:t> </a:t>
            </a:r>
            <a:r>
              <a:rPr lang="en-US" sz="5600" dirty="0"/>
              <a:t>doesn’t evaluate specular </a:t>
            </a:r>
            <a:r>
              <a:rPr lang="en-US" sz="5600" dirty="0" smtClean="0"/>
              <a:t>components. Instead</a:t>
            </a:r>
            <a:r>
              <a:rPr lang="en-US" sz="5600" dirty="0"/>
              <a:t>, approximates global diffuse inter-object reflection by considering how each pair of patches send and receive light energy, an O(</a:t>
            </a:r>
            <a:r>
              <a:rPr lang="en-US" sz="5600" i="1" dirty="0"/>
              <a:t>n</a:t>
            </a:r>
            <a:r>
              <a:rPr lang="en-US" sz="5600" baseline="30000" dirty="0"/>
              <a:t>2</a:t>
            </a:r>
            <a:r>
              <a:rPr lang="en-US" sz="5600" dirty="0"/>
              <a:t>) operation best accomplished by progressive </a:t>
            </a:r>
            <a:r>
              <a:rPr lang="en-US" sz="5600" dirty="0" smtClean="0"/>
              <a:t>refinement.</a:t>
            </a:r>
            <a:endParaRPr lang="en-US" sz="5600" dirty="0"/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600" dirty="0"/>
              <a:t>Best solutions are hybrid techniques: use ray tracing for specular components and </a:t>
            </a:r>
            <a:r>
              <a:rPr lang="en-US" sz="5600" dirty="0" err="1"/>
              <a:t>radiosity</a:t>
            </a:r>
            <a:r>
              <a:rPr lang="en-US" sz="5600" dirty="0"/>
              <a:t> for diffuse </a:t>
            </a:r>
            <a:r>
              <a:rPr lang="en-US" sz="5600" dirty="0" smtClean="0"/>
              <a:t>components</a:t>
            </a:r>
            <a:r>
              <a:rPr lang="en-US" sz="56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Ray Tracing vs. </a:t>
            </a:r>
            <a:r>
              <a:rPr lang="en-US" dirty="0" err="1" smtClean="0"/>
              <a:t>Radiosity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481594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C3C8ADF-B113-4C7B-AC4D-21191CE09C2E}" type="datetime1">
              <a:rPr lang="en-US" sz="1400" smtClean="0"/>
              <a:t>11/28/2012</a:t>
            </a:fld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9</a:t>
            </a:fld>
            <a:r>
              <a:rPr lang="en-US" dirty="0"/>
              <a:t> </a:t>
            </a:r>
            <a:r>
              <a:rPr lang="en-US" dirty="0" smtClean="0"/>
              <a:t>of 54</a:t>
            </a:r>
            <a:endParaRPr lang="en-US" dirty="0"/>
          </a:p>
        </p:txBody>
      </p:sp>
      <p:pic>
        <p:nvPicPr>
          <p:cNvPr id="6" name="Picture 2062" descr="vermeer"/>
          <p:cNvPicPr>
            <a:picLocks noChangeAspect="1" noChangeArrowheads="1"/>
          </p:cNvPicPr>
          <p:nvPr/>
        </p:nvPicPr>
        <p:blipFill rotWithShape="1">
          <a:blip r:embed="rId2" cstate="print"/>
          <a:srcRect t="3535" r="2646"/>
          <a:stretch/>
        </p:blipFill>
        <p:spPr bwMode="auto">
          <a:xfrm>
            <a:off x="6423660" y="1504950"/>
            <a:ext cx="2438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152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123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entium">
      <a:majorFont>
        <a:latin typeface="Gentium Basic"/>
        <a:ea typeface=""/>
        <a:cs typeface=""/>
      </a:majorFont>
      <a:minorFont>
        <a:latin typeface="Gentium Basic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raytracing</Template>
  <TotalTime>29602</TotalTime>
  <Words>5724</Words>
  <Application>Microsoft Office PowerPoint</Application>
  <PresentationFormat>On-screen Show (16:9)</PresentationFormat>
  <Paragraphs>649</Paragraphs>
  <Slides>54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</vt:lpstr>
      <vt:lpstr>Gentium Basic</vt:lpstr>
      <vt:lpstr>Cambria</vt:lpstr>
      <vt:lpstr>Verdana</vt:lpstr>
      <vt:lpstr>Times New Roman</vt:lpstr>
      <vt:lpstr>Calibri</vt:lpstr>
      <vt:lpstr>Segoe UI</vt:lpstr>
      <vt:lpstr>Cambria Math</vt:lpstr>
      <vt:lpstr>Wingdings 3</vt:lpstr>
      <vt:lpstr>Wingdings</vt:lpstr>
      <vt:lpstr>Symbol</vt:lpstr>
      <vt:lpstr>CS123 Theme</vt:lpstr>
      <vt:lpstr>Equation</vt:lpstr>
      <vt:lpstr>Introduction to Radiosity</vt:lpstr>
      <vt:lpstr>Radiosity for Inter-Object Diffuse Reflection</vt:lpstr>
      <vt:lpstr>Pretty Pictures (the “Cornell Box”)</vt:lpstr>
      <vt:lpstr>The Radiosity Technique: An Overview (1/2)</vt:lpstr>
      <vt:lpstr>The Radiosity Technique: An Overview (2/2)</vt:lpstr>
      <vt:lpstr>Kajiya’s Rendering Equation – energy balance (1/2) </vt:lpstr>
      <vt:lpstr>Kajiya’s Rendering Equation – energy balance (2/2) </vt:lpstr>
      <vt:lpstr>Rendering a Scene</vt:lpstr>
      <vt:lpstr>Ray Tracing vs. Radiosity</vt:lpstr>
      <vt:lpstr>Radiosity Formulation (1/2)</vt:lpstr>
      <vt:lpstr>Radiosity Formulation (2/2)</vt:lpstr>
      <vt:lpstr>Let’s Rearrange Those Symbols (1/2)</vt:lpstr>
      <vt:lpstr>Let’s Arrange Those Symbols (2/2)</vt:lpstr>
      <vt:lpstr>Progressive Refinement (1/2)</vt:lpstr>
      <vt:lpstr>Progressive Refinement (2/2)</vt:lpstr>
      <vt:lpstr>Generalized Radiosity Equation (1/3)</vt:lpstr>
      <vt:lpstr>Generalized Radiosity Equation (2/3)</vt:lpstr>
      <vt:lpstr>General Radiosity Equation (3/3)</vt:lpstr>
      <vt:lpstr>Computing Form Factors (1/7)</vt:lpstr>
      <vt:lpstr>Computing Form Factors (2/7)</vt:lpstr>
      <vt:lpstr>Computing Form Factors (3/7)</vt:lpstr>
      <vt:lpstr>Computing Form Factors (4/7)</vt:lpstr>
      <vt:lpstr>Computing Form Factors (5/7)</vt:lpstr>
      <vt:lpstr>Computing Form Factors (6/7)</vt:lpstr>
      <vt:lpstr>Computing Form Factors (7/7)</vt:lpstr>
      <vt:lpstr>Approximating Form Factors (1/2)</vt:lpstr>
      <vt:lpstr>Approximating Form Factors (2/2)</vt:lpstr>
      <vt:lpstr>Faster Progressive Refinement: Shooting (1/2)</vt:lpstr>
      <vt:lpstr>Faster Progressive Refinement: Shooting (2/2)</vt:lpstr>
      <vt:lpstr>Details on Shooting (1/4)</vt:lpstr>
      <vt:lpstr>Details on Shooting (2/4)</vt:lpstr>
      <vt:lpstr>Details on Shooting (3/4)</vt:lpstr>
      <vt:lpstr>Details on Shooting (4/4)</vt:lpstr>
      <vt:lpstr>Radiosity as an Approximation to the Rendering Eqn. (1/2)</vt:lpstr>
      <vt:lpstr>Radiosity as an Approximation to the Rendering Eqn. (2/2)</vt:lpstr>
      <vt:lpstr>Limitations of Radiosity</vt:lpstr>
      <vt:lpstr>More Comments</vt:lpstr>
      <vt:lpstr>Making Radiosity Fast (1/3)</vt:lpstr>
      <vt:lpstr>Making Radiosity Fast (2/3)</vt:lpstr>
      <vt:lpstr>Making Radiosity Fast (3/3)</vt:lpstr>
      <vt:lpstr>Combining Radiosity with Ray tracing</vt:lpstr>
      <vt:lpstr>Monte Carlo Methods</vt:lpstr>
      <vt:lpstr>Monte Carlo Integration (1/2)</vt:lpstr>
      <vt:lpstr>Monte Carlo Sampling (2/2)</vt:lpstr>
      <vt:lpstr>Photon Mapping</vt:lpstr>
      <vt:lpstr>Photon Mapping</vt:lpstr>
      <vt:lpstr>Photon Mapping Considerations</vt:lpstr>
      <vt:lpstr>Photon Mapping Considerations</vt:lpstr>
      <vt:lpstr>Photon Mapping and the Lighting Equation</vt:lpstr>
      <vt:lpstr>What is MLT? (1/3)</vt:lpstr>
      <vt:lpstr>Pretty Enough to Look At Again…</vt:lpstr>
      <vt:lpstr>What is MLT? (2/3)</vt:lpstr>
      <vt:lpstr>What is MLT? (3/3)</vt:lpstr>
      <vt:lpstr>MLT vs. Photon Mapping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Radiosity</dc:title>
  <dc:creator>ben@herila.net</dc:creator>
  <cp:lastModifiedBy>David Storch</cp:lastModifiedBy>
  <cp:revision>504</cp:revision>
  <dcterms:created xsi:type="dcterms:W3CDTF">2010-06-14T20:33:47Z</dcterms:created>
  <dcterms:modified xsi:type="dcterms:W3CDTF">2012-11-29T04:53:58Z</dcterms:modified>
</cp:coreProperties>
</file>